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1" r:id="rId3"/>
  </p:sldMasterIdLst>
  <p:notesMasterIdLst>
    <p:notesMasterId r:id="rId30"/>
  </p:notesMasterIdLst>
  <p:sldIdLst>
    <p:sldId id="256" r:id="rId4"/>
    <p:sldId id="258" r:id="rId5"/>
    <p:sldId id="341" r:id="rId6"/>
    <p:sldId id="264" r:id="rId7"/>
    <p:sldId id="342" r:id="rId8"/>
    <p:sldId id="261" r:id="rId9"/>
    <p:sldId id="337" r:id="rId10"/>
    <p:sldId id="263" r:id="rId11"/>
    <p:sldId id="338" r:id="rId12"/>
    <p:sldId id="339" r:id="rId13"/>
    <p:sldId id="340" r:id="rId14"/>
    <p:sldId id="260" r:id="rId15"/>
    <p:sldId id="275" r:id="rId16"/>
    <p:sldId id="333" r:id="rId17"/>
    <p:sldId id="291" r:id="rId18"/>
    <p:sldId id="334" r:id="rId19"/>
    <p:sldId id="309" r:id="rId20"/>
    <p:sldId id="332" r:id="rId21"/>
    <p:sldId id="311" r:id="rId22"/>
    <p:sldId id="331" r:id="rId23"/>
    <p:sldId id="313" r:id="rId24"/>
    <p:sldId id="335" r:id="rId25"/>
    <p:sldId id="262" r:id="rId26"/>
    <p:sldId id="259" r:id="rId27"/>
    <p:sldId id="336" r:id="rId28"/>
    <p:sldId id="25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5C5C"/>
    <a:srgbClr val="B2EEFC"/>
    <a:srgbClr val="58DB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7B0AC2-CFBE-4B05-918C-5F4B488D1F26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DCF926F-62F1-4329-8B3D-A4E7C36DEC95}">
      <dgm:prSet/>
      <dgm:spPr/>
      <dgm:t>
        <a:bodyPr/>
        <a:lstStyle/>
        <a:p>
          <a:r>
            <a:rPr lang="en-CA"/>
            <a:t>Survey staff to assess COVID-related stressors and supports</a:t>
          </a:r>
          <a:endParaRPr lang="en-US"/>
        </a:p>
      </dgm:t>
    </dgm:pt>
    <dgm:pt modelId="{47776916-DA22-44CF-8A10-2CD64B98EFE0}" type="parTrans" cxnId="{E27373EC-4BF1-42E0-AF93-6AD94A7619A4}">
      <dgm:prSet/>
      <dgm:spPr/>
      <dgm:t>
        <a:bodyPr/>
        <a:lstStyle/>
        <a:p>
          <a:endParaRPr lang="en-US"/>
        </a:p>
      </dgm:t>
    </dgm:pt>
    <dgm:pt modelId="{BE104BFE-8633-482E-9161-5276B6555E27}" type="sibTrans" cxnId="{E27373EC-4BF1-42E0-AF93-6AD94A7619A4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A6A1399B-C2E2-493E-8607-84C468639AD6}">
      <dgm:prSet/>
      <dgm:spPr/>
      <dgm:t>
        <a:bodyPr/>
        <a:lstStyle/>
        <a:p>
          <a:r>
            <a:rPr lang="en-CA"/>
            <a:t>Interview senior managers to understand coping strategies that organizations have adopted</a:t>
          </a:r>
          <a:endParaRPr lang="en-US"/>
        </a:p>
      </dgm:t>
    </dgm:pt>
    <dgm:pt modelId="{AC53B958-F53E-4E4C-8082-9D92B6C32993}" type="parTrans" cxnId="{EC9FBDD0-904B-4EDF-A5AB-DF269F810720}">
      <dgm:prSet/>
      <dgm:spPr/>
      <dgm:t>
        <a:bodyPr/>
        <a:lstStyle/>
        <a:p>
          <a:endParaRPr lang="en-US"/>
        </a:p>
      </dgm:t>
    </dgm:pt>
    <dgm:pt modelId="{6545BF08-BBCF-4835-8356-247A2443B35C}" type="sibTrans" cxnId="{EC9FBDD0-904B-4EDF-A5AB-DF269F810720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0F3B04ED-E46E-47E1-B4B6-44440FA37545}">
      <dgm:prSet/>
      <dgm:spPr/>
      <dgm:t>
        <a:bodyPr/>
        <a:lstStyle/>
        <a:p>
          <a:r>
            <a:rPr lang="en-CA"/>
            <a:t>Understand which supports may have the greatest impact</a:t>
          </a:r>
          <a:endParaRPr lang="en-US"/>
        </a:p>
      </dgm:t>
    </dgm:pt>
    <dgm:pt modelId="{0C3B93A3-D18A-445B-A532-5615B608034B}" type="parTrans" cxnId="{EE84CAC6-C7E5-4086-A6CB-5EAF61C1C656}">
      <dgm:prSet/>
      <dgm:spPr/>
      <dgm:t>
        <a:bodyPr/>
        <a:lstStyle/>
        <a:p>
          <a:endParaRPr lang="en-US"/>
        </a:p>
      </dgm:t>
    </dgm:pt>
    <dgm:pt modelId="{8DAF6BED-D104-4E80-80FA-FB583F3BA815}" type="sibTrans" cxnId="{EE84CAC6-C7E5-4086-A6CB-5EAF61C1C656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6AA86E8E-35DF-4387-A76C-07B97D2A0B03}">
      <dgm:prSet/>
      <dgm:spPr/>
      <dgm:t>
        <a:bodyPr/>
        <a:lstStyle/>
        <a:p>
          <a:r>
            <a:rPr lang="en-CA"/>
            <a:t>Determine to what extent stress leave and disability leave are influenced by COVID stressors. </a:t>
          </a:r>
          <a:endParaRPr lang="en-US"/>
        </a:p>
      </dgm:t>
    </dgm:pt>
    <dgm:pt modelId="{91E1F6F4-E16E-4971-8C8F-5BD840E05B75}" type="parTrans" cxnId="{542DF72B-8693-4DF3-AA2A-5DBAFF6D584A}">
      <dgm:prSet/>
      <dgm:spPr/>
      <dgm:t>
        <a:bodyPr/>
        <a:lstStyle/>
        <a:p>
          <a:endParaRPr lang="en-US"/>
        </a:p>
      </dgm:t>
    </dgm:pt>
    <dgm:pt modelId="{69EF30BA-9176-45F7-9611-A0FB2F162C0A}" type="sibTrans" cxnId="{542DF72B-8693-4DF3-AA2A-5DBAFF6D584A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2572E3CC-0CE7-43D4-B666-BC86C4C99305}" type="pres">
      <dgm:prSet presAssocID="{007B0AC2-CFBE-4B05-918C-5F4B488D1F26}" presName="Name0" presStyleCnt="0">
        <dgm:presLayoutVars>
          <dgm:animLvl val="lvl"/>
          <dgm:resizeHandles val="exact"/>
        </dgm:presLayoutVars>
      </dgm:prSet>
      <dgm:spPr/>
    </dgm:pt>
    <dgm:pt modelId="{B5C502B3-2886-440F-A7E3-3F6515D4F17A}" type="pres">
      <dgm:prSet presAssocID="{0DCF926F-62F1-4329-8B3D-A4E7C36DEC95}" presName="compositeNode" presStyleCnt="0">
        <dgm:presLayoutVars>
          <dgm:bulletEnabled val="1"/>
        </dgm:presLayoutVars>
      </dgm:prSet>
      <dgm:spPr/>
    </dgm:pt>
    <dgm:pt modelId="{B12D8BD6-0BA0-4CED-ACEF-A8AAD6FD9A33}" type="pres">
      <dgm:prSet presAssocID="{0DCF926F-62F1-4329-8B3D-A4E7C36DEC95}" presName="bgRect" presStyleLbl="bgAccFollowNode1" presStyleIdx="0" presStyleCnt="4"/>
      <dgm:spPr/>
    </dgm:pt>
    <dgm:pt modelId="{0BF34506-FAD2-4EC3-97A2-3DBF4DD84FA9}" type="pres">
      <dgm:prSet presAssocID="{BE104BFE-8633-482E-9161-5276B6555E27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B98B4CEE-50B6-485E-851B-49344B1B3E2F}" type="pres">
      <dgm:prSet presAssocID="{0DCF926F-62F1-4329-8B3D-A4E7C36DEC95}" presName="bottomLine" presStyleLbl="alignNode1" presStyleIdx="1" presStyleCnt="8">
        <dgm:presLayoutVars/>
      </dgm:prSet>
      <dgm:spPr/>
    </dgm:pt>
    <dgm:pt modelId="{D4250B59-9F49-4BC6-9F1D-CAE0DFF026C2}" type="pres">
      <dgm:prSet presAssocID="{0DCF926F-62F1-4329-8B3D-A4E7C36DEC95}" presName="nodeText" presStyleLbl="bgAccFollowNode1" presStyleIdx="0" presStyleCnt="4">
        <dgm:presLayoutVars>
          <dgm:bulletEnabled val="1"/>
        </dgm:presLayoutVars>
      </dgm:prSet>
      <dgm:spPr/>
    </dgm:pt>
    <dgm:pt modelId="{850475DE-F695-411A-8FA6-33F05E087991}" type="pres">
      <dgm:prSet presAssocID="{BE104BFE-8633-482E-9161-5276B6555E27}" presName="sibTrans" presStyleCnt="0"/>
      <dgm:spPr/>
    </dgm:pt>
    <dgm:pt modelId="{2455F28F-72CC-4C06-922E-F1070E7DCF6E}" type="pres">
      <dgm:prSet presAssocID="{A6A1399B-C2E2-493E-8607-84C468639AD6}" presName="compositeNode" presStyleCnt="0">
        <dgm:presLayoutVars>
          <dgm:bulletEnabled val="1"/>
        </dgm:presLayoutVars>
      </dgm:prSet>
      <dgm:spPr/>
    </dgm:pt>
    <dgm:pt modelId="{E9B51AF0-05AE-46C2-8FEC-1D76868F6202}" type="pres">
      <dgm:prSet presAssocID="{A6A1399B-C2E2-493E-8607-84C468639AD6}" presName="bgRect" presStyleLbl="bgAccFollowNode1" presStyleIdx="1" presStyleCnt="4"/>
      <dgm:spPr/>
    </dgm:pt>
    <dgm:pt modelId="{40F0012F-05B0-4C65-A2FB-4268FA84A6D1}" type="pres">
      <dgm:prSet presAssocID="{6545BF08-BBCF-4835-8356-247A2443B35C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C30EBA9A-7023-4B75-85D5-9E68299A424D}" type="pres">
      <dgm:prSet presAssocID="{A6A1399B-C2E2-493E-8607-84C468639AD6}" presName="bottomLine" presStyleLbl="alignNode1" presStyleIdx="3" presStyleCnt="8">
        <dgm:presLayoutVars/>
      </dgm:prSet>
      <dgm:spPr/>
    </dgm:pt>
    <dgm:pt modelId="{56180388-2D02-44E6-928F-626CDA7F5F0C}" type="pres">
      <dgm:prSet presAssocID="{A6A1399B-C2E2-493E-8607-84C468639AD6}" presName="nodeText" presStyleLbl="bgAccFollowNode1" presStyleIdx="1" presStyleCnt="4">
        <dgm:presLayoutVars>
          <dgm:bulletEnabled val="1"/>
        </dgm:presLayoutVars>
      </dgm:prSet>
      <dgm:spPr/>
    </dgm:pt>
    <dgm:pt modelId="{1CCC6F7C-4963-47D6-A734-829B3644EE8B}" type="pres">
      <dgm:prSet presAssocID="{6545BF08-BBCF-4835-8356-247A2443B35C}" presName="sibTrans" presStyleCnt="0"/>
      <dgm:spPr/>
    </dgm:pt>
    <dgm:pt modelId="{5771EA45-6B00-4A2E-AE50-0C18FC096743}" type="pres">
      <dgm:prSet presAssocID="{0F3B04ED-E46E-47E1-B4B6-44440FA37545}" presName="compositeNode" presStyleCnt="0">
        <dgm:presLayoutVars>
          <dgm:bulletEnabled val="1"/>
        </dgm:presLayoutVars>
      </dgm:prSet>
      <dgm:spPr/>
    </dgm:pt>
    <dgm:pt modelId="{C389CA51-5D65-48DD-A2E6-6C8EC0D1B7CB}" type="pres">
      <dgm:prSet presAssocID="{0F3B04ED-E46E-47E1-B4B6-44440FA37545}" presName="bgRect" presStyleLbl="bgAccFollowNode1" presStyleIdx="2" presStyleCnt="4"/>
      <dgm:spPr/>
    </dgm:pt>
    <dgm:pt modelId="{D9604E4F-D3FA-4D6C-8A2C-3CBDD706C9C7}" type="pres">
      <dgm:prSet presAssocID="{8DAF6BED-D104-4E80-80FA-FB583F3BA815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8312C7C2-C9B4-4640-A98F-260CBA25A48F}" type="pres">
      <dgm:prSet presAssocID="{0F3B04ED-E46E-47E1-B4B6-44440FA37545}" presName="bottomLine" presStyleLbl="alignNode1" presStyleIdx="5" presStyleCnt="8">
        <dgm:presLayoutVars/>
      </dgm:prSet>
      <dgm:spPr/>
    </dgm:pt>
    <dgm:pt modelId="{5CEF0523-C327-4E95-A69A-E9F60272A30A}" type="pres">
      <dgm:prSet presAssocID="{0F3B04ED-E46E-47E1-B4B6-44440FA37545}" presName="nodeText" presStyleLbl="bgAccFollowNode1" presStyleIdx="2" presStyleCnt="4">
        <dgm:presLayoutVars>
          <dgm:bulletEnabled val="1"/>
        </dgm:presLayoutVars>
      </dgm:prSet>
      <dgm:spPr/>
    </dgm:pt>
    <dgm:pt modelId="{22A73630-A88B-4E4E-AE89-034DC4B4EAE3}" type="pres">
      <dgm:prSet presAssocID="{8DAF6BED-D104-4E80-80FA-FB583F3BA815}" presName="sibTrans" presStyleCnt="0"/>
      <dgm:spPr/>
    </dgm:pt>
    <dgm:pt modelId="{EA6FE66A-019F-48EE-BEF2-FAFDDF8132F4}" type="pres">
      <dgm:prSet presAssocID="{6AA86E8E-35DF-4387-A76C-07B97D2A0B03}" presName="compositeNode" presStyleCnt="0">
        <dgm:presLayoutVars>
          <dgm:bulletEnabled val="1"/>
        </dgm:presLayoutVars>
      </dgm:prSet>
      <dgm:spPr/>
    </dgm:pt>
    <dgm:pt modelId="{ED03505D-A767-44E1-9513-A31CA4987AD7}" type="pres">
      <dgm:prSet presAssocID="{6AA86E8E-35DF-4387-A76C-07B97D2A0B03}" presName="bgRect" presStyleLbl="bgAccFollowNode1" presStyleIdx="3" presStyleCnt="4"/>
      <dgm:spPr/>
    </dgm:pt>
    <dgm:pt modelId="{76590649-3EAF-4313-8F8C-70C4D40C3DDA}" type="pres">
      <dgm:prSet presAssocID="{69EF30BA-9176-45F7-9611-A0FB2F162C0A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3E093772-BB93-482B-9768-ED9CE1D0FC25}" type="pres">
      <dgm:prSet presAssocID="{6AA86E8E-35DF-4387-A76C-07B97D2A0B03}" presName="bottomLine" presStyleLbl="alignNode1" presStyleIdx="7" presStyleCnt="8">
        <dgm:presLayoutVars/>
      </dgm:prSet>
      <dgm:spPr/>
    </dgm:pt>
    <dgm:pt modelId="{6CDD4FF2-EACD-415A-94BE-D97F5F8AF37D}" type="pres">
      <dgm:prSet presAssocID="{6AA86E8E-35DF-4387-A76C-07B97D2A0B03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61B7670A-BAEE-4734-8236-EFE71D7F0A47}" type="presOf" srcId="{6AA86E8E-35DF-4387-A76C-07B97D2A0B03}" destId="{ED03505D-A767-44E1-9513-A31CA4987AD7}" srcOrd="0" destOrd="0" presId="urn:microsoft.com/office/officeart/2016/7/layout/BasicLinearProcessNumbered"/>
    <dgm:cxn modelId="{542DF72B-8693-4DF3-AA2A-5DBAFF6D584A}" srcId="{007B0AC2-CFBE-4B05-918C-5F4B488D1F26}" destId="{6AA86E8E-35DF-4387-A76C-07B97D2A0B03}" srcOrd="3" destOrd="0" parTransId="{91E1F6F4-E16E-4971-8C8F-5BD840E05B75}" sibTransId="{69EF30BA-9176-45F7-9611-A0FB2F162C0A}"/>
    <dgm:cxn modelId="{5C9EF72C-55A8-40D7-8B7D-A6431B7DF8AF}" type="presOf" srcId="{6545BF08-BBCF-4835-8356-247A2443B35C}" destId="{40F0012F-05B0-4C65-A2FB-4268FA84A6D1}" srcOrd="0" destOrd="0" presId="urn:microsoft.com/office/officeart/2016/7/layout/BasicLinearProcessNumbered"/>
    <dgm:cxn modelId="{4D667B3C-D571-4D94-88AD-69678EB00A80}" type="presOf" srcId="{A6A1399B-C2E2-493E-8607-84C468639AD6}" destId="{56180388-2D02-44E6-928F-626CDA7F5F0C}" srcOrd="1" destOrd="0" presId="urn:microsoft.com/office/officeart/2016/7/layout/BasicLinearProcessNumbered"/>
    <dgm:cxn modelId="{E3779653-56AA-4148-9D31-239B3A6EF4CC}" type="presOf" srcId="{007B0AC2-CFBE-4B05-918C-5F4B488D1F26}" destId="{2572E3CC-0CE7-43D4-B666-BC86C4C99305}" srcOrd="0" destOrd="0" presId="urn:microsoft.com/office/officeart/2016/7/layout/BasicLinearProcessNumbered"/>
    <dgm:cxn modelId="{3949395A-FE33-4FC3-8C1B-5299AFBB9B98}" type="presOf" srcId="{6AA86E8E-35DF-4387-A76C-07B97D2A0B03}" destId="{6CDD4FF2-EACD-415A-94BE-D97F5F8AF37D}" srcOrd="1" destOrd="0" presId="urn:microsoft.com/office/officeart/2016/7/layout/BasicLinearProcessNumbered"/>
    <dgm:cxn modelId="{9D982C7D-6FA0-4A9E-8CF5-1AE784398899}" type="presOf" srcId="{A6A1399B-C2E2-493E-8607-84C468639AD6}" destId="{E9B51AF0-05AE-46C2-8FEC-1D76868F6202}" srcOrd="0" destOrd="0" presId="urn:microsoft.com/office/officeart/2016/7/layout/BasicLinearProcessNumbered"/>
    <dgm:cxn modelId="{553EB28E-EF2B-4837-9DBB-EF9FB06046B8}" type="presOf" srcId="{0F3B04ED-E46E-47E1-B4B6-44440FA37545}" destId="{5CEF0523-C327-4E95-A69A-E9F60272A30A}" srcOrd="1" destOrd="0" presId="urn:microsoft.com/office/officeart/2016/7/layout/BasicLinearProcessNumbered"/>
    <dgm:cxn modelId="{29E31E99-5C79-4726-8509-94E8E59E2895}" type="presOf" srcId="{BE104BFE-8633-482E-9161-5276B6555E27}" destId="{0BF34506-FAD2-4EC3-97A2-3DBF4DD84FA9}" srcOrd="0" destOrd="0" presId="urn:microsoft.com/office/officeart/2016/7/layout/BasicLinearProcessNumbered"/>
    <dgm:cxn modelId="{09871DA5-A05C-427F-AE44-4021F3780A07}" type="presOf" srcId="{0DCF926F-62F1-4329-8B3D-A4E7C36DEC95}" destId="{D4250B59-9F49-4BC6-9F1D-CAE0DFF026C2}" srcOrd="1" destOrd="0" presId="urn:microsoft.com/office/officeart/2016/7/layout/BasicLinearProcessNumbered"/>
    <dgm:cxn modelId="{EE84CAC6-C7E5-4086-A6CB-5EAF61C1C656}" srcId="{007B0AC2-CFBE-4B05-918C-5F4B488D1F26}" destId="{0F3B04ED-E46E-47E1-B4B6-44440FA37545}" srcOrd="2" destOrd="0" parTransId="{0C3B93A3-D18A-445B-A532-5615B608034B}" sibTransId="{8DAF6BED-D104-4E80-80FA-FB583F3BA815}"/>
    <dgm:cxn modelId="{E9BE0BCE-5E4B-4DCE-A45C-E4C862EFA956}" type="presOf" srcId="{0DCF926F-62F1-4329-8B3D-A4E7C36DEC95}" destId="{B12D8BD6-0BA0-4CED-ACEF-A8AAD6FD9A33}" srcOrd="0" destOrd="0" presId="urn:microsoft.com/office/officeart/2016/7/layout/BasicLinearProcessNumbered"/>
    <dgm:cxn modelId="{EC9FBDD0-904B-4EDF-A5AB-DF269F810720}" srcId="{007B0AC2-CFBE-4B05-918C-5F4B488D1F26}" destId="{A6A1399B-C2E2-493E-8607-84C468639AD6}" srcOrd="1" destOrd="0" parTransId="{AC53B958-F53E-4E4C-8082-9D92B6C32993}" sibTransId="{6545BF08-BBCF-4835-8356-247A2443B35C}"/>
    <dgm:cxn modelId="{E80F5CD1-B368-4D33-A385-4317F8F8B86A}" type="presOf" srcId="{0F3B04ED-E46E-47E1-B4B6-44440FA37545}" destId="{C389CA51-5D65-48DD-A2E6-6C8EC0D1B7CB}" srcOrd="0" destOrd="0" presId="urn:microsoft.com/office/officeart/2016/7/layout/BasicLinearProcessNumbered"/>
    <dgm:cxn modelId="{56B948DC-25C0-4F3C-ABCE-4B5DA09B0707}" type="presOf" srcId="{69EF30BA-9176-45F7-9611-A0FB2F162C0A}" destId="{76590649-3EAF-4313-8F8C-70C4D40C3DDA}" srcOrd="0" destOrd="0" presId="urn:microsoft.com/office/officeart/2016/7/layout/BasicLinearProcessNumbered"/>
    <dgm:cxn modelId="{E27373EC-4BF1-42E0-AF93-6AD94A7619A4}" srcId="{007B0AC2-CFBE-4B05-918C-5F4B488D1F26}" destId="{0DCF926F-62F1-4329-8B3D-A4E7C36DEC95}" srcOrd="0" destOrd="0" parTransId="{47776916-DA22-44CF-8A10-2CD64B98EFE0}" sibTransId="{BE104BFE-8633-482E-9161-5276B6555E27}"/>
    <dgm:cxn modelId="{3A0762F8-3C51-4CB5-AC11-09C6923E4F0B}" type="presOf" srcId="{8DAF6BED-D104-4E80-80FA-FB583F3BA815}" destId="{D9604E4F-D3FA-4D6C-8A2C-3CBDD706C9C7}" srcOrd="0" destOrd="0" presId="urn:microsoft.com/office/officeart/2016/7/layout/BasicLinearProcessNumbered"/>
    <dgm:cxn modelId="{D7B8F8ED-7F08-40A9-B7C2-BD60752DA0DC}" type="presParOf" srcId="{2572E3CC-0CE7-43D4-B666-BC86C4C99305}" destId="{B5C502B3-2886-440F-A7E3-3F6515D4F17A}" srcOrd="0" destOrd="0" presId="urn:microsoft.com/office/officeart/2016/7/layout/BasicLinearProcessNumbered"/>
    <dgm:cxn modelId="{B0C8AC5C-5E90-4365-82AF-11232F762324}" type="presParOf" srcId="{B5C502B3-2886-440F-A7E3-3F6515D4F17A}" destId="{B12D8BD6-0BA0-4CED-ACEF-A8AAD6FD9A33}" srcOrd="0" destOrd="0" presId="urn:microsoft.com/office/officeart/2016/7/layout/BasicLinearProcessNumbered"/>
    <dgm:cxn modelId="{7809AD0D-B2FA-49EB-98A0-9ECC0B8285CA}" type="presParOf" srcId="{B5C502B3-2886-440F-A7E3-3F6515D4F17A}" destId="{0BF34506-FAD2-4EC3-97A2-3DBF4DD84FA9}" srcOrd="1" destOrd="0" presId="urn:microsoft.com/office/officeart/2016/7/layout/BasicLinearProcessNumbered"/>
    <dgm:cxn modelId="{CEFEE318-D039-477F-B4F7-9F780F9FAFB1}" type="presParOf" srcId="{B5C502B3-2886-440F-A7E3-3F6515D4F17A}" destId="{B98B4CEE-50B6-485E-851B-49344B1B3E2F}" srcOrd="2" destOrd="0" presId="urn:microsoft.com/office/officeart/2016/7/layout/BasicLinearProcessNumbered"/>
    <dgm:cxn modelId="{20F9F8ED-3C63-46A0-823B-609055D4433D}" type="presParOf" srcId="{B5C502B3-2886-440F-A7E3-3F6515D4F17A}" destId="{D4250B59-9F49-4BC6-9F1D-CAE0DFF026C2}" srcOrd="3" destOrd="0" presId="urn:microsoft.com/office/officeart/2016/7/layout/BasicLinearProcessNumbered"/>
    <dgm:cxn modelId="{862D7F0B-4493-4E1C-9A00-90B5D98B4ABE}" type="presParOf" srcId="{2572E3CC-0CE7-43D4-B666-BC86C4C99305}" destId="{850475DE-F695-411A-8FA6-33F05E087991}" srcOrd="1" destOrd="0" presId="urn:microsoft.com/office/officeart/2016/7/layout/BasicLinearProcessNumbered"/>
    <dgm:cxn modelId="{2977F24F-E724-43ED-8823-DB7243D7A202}" type="presParOf" srcId="{2572E3CC-0CE7-43D4-B666-BC86C4C99305}" destId="{2455F28F-72CC-4C06-922E-F1070E7DCF6E}" srcOrd="2" destOrd="0" presId="urn:microsoft.com/office/officeart/2016/7/layout/BasicLinearProcessNumbered"/>
    <dgm:cxn modelId="{825FE509-F57D-4DDF-87FE-B69C726C2853}" type="presParOf" srcId="{2455F28F-72CC-4C06-922E-F1070E7DCF6E}" destId="{E9B51AF0-05AE-46C2-8FEC-1D76868F6202}" srcOrd="0" destOrd="0" presId="urn:microsoft.com/office/officeart/2016/7/layout/BasicLinearProcessNumbered"/>
    <dgm:cxn modelId="{547BC9DA-7E00-4C1D-8CC0-1AD5FD2D7584}" type="presParOf" srcId="{2455F28F-72CC-4C06-922E-F1070E7DCF6E}" destId="{40F0012F-05B0-4C65-A2FB-4268FA84A6D1}" srcOrd="1" destOrd="0" presId="urn:microsoft.com/office/officeart/2016/7/layout/BasicLinearProcessNumbered"/>
    <dgm:cxn modelId="{8E79053B-ED4C-449A-936E-0065285B408C}" type="presParOf" srcId="{2455F28F-72CC-4C06-922E-F1070E7DCF6E}" destId="{C30EBA9A-7023-4B75-85D5-9E68299A424D}" srcOrd="2" destOrd="0" presId="urn:microsoft.com/office/officeart/2016/7/layout/BasicLinearProcessNumbered"/>
    <dgm:cxn modelId="{5081E26B-CE65-4A91-B1D3-46D5025542D1}" type="presParOf" srcId="{2455F28F-72CC-4C06-922E-F1070E7DCF6E}" destId="{56180388-2D02-44E6-928F-626CDA7F5F0C}" srcOrd="3" destOrd="0" presId="urn:microsoft.com/office/officeart/2016/7/layout/BasicLinearProcessNumbered"/>
    <dgm:cxn modelId="{0CF4431F-C029-4B79-A766-298217943DC4}" type="presParOf" srcId="{2572E3CC-0CE7-43D4-B666-BC86C4C99305}" destId="{1CCC6F7C-4963-47D6-A734-829B3644EE8B}" srcOrd="3" destOrd="0" presId="urn:microsoft.com/office/officeart/2016/7/layout/BasicLinearProcessNumbered"/>
    <dgm:cxn modelId="{A75278F6-D352-4F5B-8A9C-EDBB9AAE5717}" type="presParOf" srcId="{2572E3CC-0CE7-43D4-B666-BC86C4C99305}" destId="{5771EA45-6B00-4A2E-AE50-0C18FC096743}" srcOrd="4" destOrd="0" presId="urn:microsoft.com/office/officeart/2016/7/layout/BasicLinearProcessNumbered"/>
    <dgm:cxn modelId="{E464D9C4-EB23-4633-B698-99C2FB64BA34}" type="presParOf" srcId="{5771EA45-6B00-4A2E-AE50-0C18FC096743}" destId="{C389CA51-5D65-48DD-A2E6-6C8EC0D1B7CB}" srcOrd="0" destOrd="0" presId="urn:microsoft.com/office/officeart/2016/7/layout/BasicLinearProcessNumbered"/>
    <dgm:cxn modelId="{B44A9B92-E3CC-4928-AD7A-EF9585ADC169}" type="presParOf" srcId="{5771EA45-6B00-4A2E-AE50-0C18FC096743}" destId="{D9604E4F-D3FA-4D6C-8A2C-3CBDD706C9C7}" srcOrd="1" destOrd="0" presId="urn:microsoft.com/office/officeart/2016/7/layout/BasicLinearProcessNumbered"/>
    <dgm:cxn modelId="{9621B7A8-183A-4D78-9AEE-34FCFCB5462D}" type="presParOf" srcId="{5771EA45-6B00-4A2E-AE50-0C18FC096743}" destId="{8312C7C2-C9B4-4640-A98F-260CBA25A48F}" srcOrd="2" destOrd="0" presId="urn:microsoft.com/office/officeart/2016/7/layout/BasicLinearProcessNumbered"/>
    <dgm:cxn modelId="{C614FD38-8F0E-401D-8B74-5024CB95BC43}" type="presParOf" srcId="{5771EA45-6B00-4A2E-AE50-0C18FC096743}" destId="{5CEF0523-C327-4E95-A69A-E9F60272A30A}" srcOrd="3" destOrd="0" presId="urn:microsoft.com/office/officeart/2016/7/layout/BasicLinearProcessNumbered"/>
    <dgm:cxn modelId="{D9352BA4-D072-48E3-843E-EFCD8AC9409C}" type="presParOf" srcId="{2572E3CC-0CE7-43D4-B666-BC86C4C99305}" destId="{22A73630-A88B-4E4E-AE89-034DC4B4EAE3}" srcOrd="5" destOrd="0" presId="urn:microsoft.com/office/officeart/2016/7/layout/BasicLinearProcessNumbered"/>
    <dgm:cxn modelId="{1815E96A-E040-41FD-9746-6E82BD9E85A9}" type="presParOf" srcId="{2572E3CC-0CE7-43D4-B666-BC86C4C99305}" destId="{EA6FE66A-019F-48EE-BEF2-FAFDDF8132F4}" srcOrd="6" destOrd="0" presId="urn:microsoft.com/office/officeart/2016/7/layout/BasicLinearProcessNumbered"/>
    <dgm:cxn modelId="{ECD7515D-1F8E-4FE3-8B6E-CC39DDED8285}" type="presParOf" srcId="{EA6FE66A-019F-48EE-BEF2-FAFDDF8132F4}" destId="{ED03505D-A767-44E1-9513-A31CA4987AD7}" srcOrd="0" destOrd="0" presId="urn:microsoft.com/office/officeart/2016/7/layout/BasicLinearProcessNumbered"/>
    <dgm:cxn modelId="{3884B8EF-249E-48EE-98B3-019A91EE1FCA}" type="presParOf" srcId="{EA6FE66A-019F-48EE-BEF2-FAFDDF8132F4}" destId="{76590649-3EAF-4313-8F8C-70C4D40C3DDA}" srcOrd="1" destOrd="0" presId="urn:microsoft.com/office/officeart/2016/7/layout/BasicLinearProcessNumbered"/>
    <dgm:cxn modelId="{24468C27-5BE8-47EA-89B4-146F8005CEA5}" type="presParOf" srcId="{EA6FE66A-019F-48EE-BEF2-FAFDDF8132F4}" destId="{3E093772-BB93-482B-9768-ED9CE1D0FC25}" srcOrd="2" destOrd="0" presId="urn:microsoft.com/office/officeart/2016/7/layout/BasicLinearProcessNumbered"/>
    <dgm:cxn modelId="{BC1F0C00-5779-41FD-B495-13FAF9A0E8F8}" type="presParOf" srcId="{EA6FE66A-019F-48EE-BEF2-FAFDDF8132F4}" destId="{6CDD4FF2-EACD-415A-94BE-D97F5F8AF37D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2D8BD6-0BA0-4CED-ACEF-A8AAD6FD9A33}">
      <dsp:nvSpPr>
        <dsp:cNvPr id="0" name=""/>
        <dsp:cNvSpPr/>
      </dsp:nvSpPr>
      <dsp:spPr>
        <a:xfrm>
          <a:off x="2997" y="0"/>
          <a:ext cx="2378010" cy="286914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399" tIns="330200" rIns="185399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/>
            <a:t>Survey staff to assess COVID-related stressors and supports</a:t>
          </a:r>
          <a:endParaRPr lang="en-US" sz="1300" kern="1200"/>
        </a:p>
      </dsp:txBody>
      <dsp:txXfrm>
        <a:off x="2997" y="1090276"/>
        <a:ext cx="2378010" cy="1721488"/>
      </dsp:txXfrm>
    </dsp:sp>
    <dsp:sp modelId="{0BF34506-FAD2-4EC3-97A2-3DBF4DD84FA9}">
      <dsp:nvSpPr>
        <dsp:cNvPr id="0" name=""/>
        <dsp:cNvSpPr/>
      </dsp:nvSpPr>
      <dsp:spPr>
        <a:xfrm>
          <a:off x="761630" y="286914"/>
          <a:ext cx="860744" cy="86074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107" tIns="12700" rIns="67107" bIns="1270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1</a:t>
          </a:r>
        </a:p>
      </dsp:txBody>
      <dsp:txXfrm>
        <a:off x="887683" y="412967"/>
        <a:ext cx="608638" cy="608638"/>
      </dsp:txXfrm>
    </dsp:sp>
    <dsp:sp modelId="{B98B4CEE-50B6-485E-851B-49344B1B3E2F}">
      <dsp:nvSpPr>
        <dsp:cNvPr id="0" name=""/>
        <dsp:cNvSpPr/>
      </dsp:nvSpPr>
      <dsp:spPr>
        <a:xfrm>
          <a:off x="2997" y="2869076"/>
          <a:ext cx="2378010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51AF0-05AE-46C2-8FEC-1D76868F6202}">
      <dsp:nvSpPr>
        <dsp:cNvPr id="0" name=""/>
        <dsp:cNvSpPr/>
      </dsp:nvSpPr>
      <dsp:spPr>
        <a:xfrm>
          <a:off x="2618809" y="0"/>
          <a:ext cx="2378010" cy="286914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399" tIns="330200" rIns="185399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/>
            <a:t>Interview senior managers to understand coping strategies that organizations have adopted</a:t>
          </a:r>
          <a:endParaRPr lang="en-US" sz="1300" kern="1200"/>
        </a:p>
      </dsp:txBody>
      <dsp:txXfrm>
        <a:off x="2618809" y="1090276"/>
        <a:ext cx="2378010" cy="1721488"/>
      </dsp:txXfrm>
    </dsp:sp>
    <dsp:sp modelId="{40F0012F-05B0-4C65-A2FB-4268FA84A6D1}">
      <dsp:nvSpPr>
        <dsp:cNvPr id="0" name=""/>
        <dsp:cNvSpPr/>
      </dsp:nvSpPr>
      <dsp:spPr>
        <a:xfrm>
          <a:off x="3377442" y="286914"/>
          <a:ext cx="860744" cy="86074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107" tIns="12700" rIns="67107" bIns="1270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2</a:t>
          </a:r>
        </a:p>
      </dsp:txBody>
      <dsp:txXfrm>
        <a:off x="3503495" y="412967"/>
        <a:ext cx="608638" cy="608638"/>
      </dsp:txXfrm>
    </dsp:sp>
    <dsp:sp modelId="{C30EBA9A-7023-4B75-85D5-9E68299A424D}">
      <dsp:nvSpPr>
        <dsp:cNvPr id="0" name=""/>
        <dsp:cNvSpPr/>
      </dsp:nvSpPr>
      <dsp:spPr>
        <a:xfrm>
          <a:off x="2618809" y="2869076"/>
          <a:ext cx="2378010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9CA51-5D65-48DD-A2E6-6C8EC0D1B7CB}">
      <dsp:nvSpPr>
        <dsp:cNvPr id="0" name=""/>
        <dsp:cNvSpPr/>
      </dsp:nvSpPr>
      <dsp:spPr>
        <a:xfrm>
          <a:off x="5234620" y="0"/>
          <a:ext cx="2378010" cy="286914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399" tIns="330200" rIns="185399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/>
            <a:t>Understand which supports may have the greatest impact</a:t>
          </a:r>
          <a:endParaRPr lang="en-US" sz="1300" kern="1200"/>
        </a:p>
      </dsp:txBody>
      <dsp:txXfrm>
        <a:off x="5234620" y="1090276"/>
        <a:ext cx="2378010" cy="1721488"/>
      </dsp:txXfrm>
    </dsp:sp>
    <dsp:sp modelId="{D9604E4F-D3FA-4D6C-8A2C-3CBDD706C9C7}">
      <dsp:nvSpPr>
        <dsp:cNvPr id="0" name=""/>
        <dsp:cNvSpPr/>
      </dsp:nvSpPr>
      <dsp:spPr>
        <a:xfrm>
          <a:off x="5993253" y="286914"/>
          <a:ext cx="860744" cy="86074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107" tIns="12700" rIns="67107" bIns="1270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3</a:t>
          </a:r>
        </a:p>
      </dsp:txBody>
      <dsp:txXfrm>
        <a:off x="6119306" y="412967"/>
        <a:ext cx="608638" cy="608638"/>
      </dsp:txXfrm>
    </dsp:sp>
    <dsp:sp modelId="{8312C7C2-C9B4-4640-A98F-260CBA25A48F}">
      <dsp:nvSpPr>
        <dsp:cNvPr id="0" name=""/>
        <dsp:cNvSpPr/>
      </dsp:nvSpPr>
      <dsp:spPr>
        <a:xfrm>
          <a:off x="5234620" y="2869076"/>
          <a:ext cx="2378010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03505D-A767-44E1-9513-A31CA4987AD7}">
      <dsp:nvSpPr>
        <dsp:cNvPr id="0" name=""/>
        <dsp:cNvSpPr/>
      </dsp:nvSpPr>
      <dsp:spPr>
        <a:xfrm>
          <a:off x="7850432" y="0"/>
          <a:ext cx="2378010" cy="286914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399" tIns="330200" rIns="185399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/>
            <a:t>Determine to what extent stress leave and disability leave are influenced by COVID stressors. </a:t>
          </a:r>
          <a:endParaRPr lang="en-US" sz="1300" kern="1200"/>
        </a:p>
      </dsp:txBody>
      <dsp:txXfrm>
        <a:off x="7850432" y="1090276"/>
        <a:ext cx="2378010" cy="1721488"/>
      </dsp:txXfrm>
    </dsp:sp>
    <dsp:sp modelId="{76590649-3EAF-4313-8F8C-70C4D40C3DDA}">
      <dsp:nvSpPr>
        <dsp:cNvPr id="0" name=""/>
        <dsp:cNvSpPr/>
      </dsp:nvSpPr>
      <dsp:spPr>
        <a:xfrm>
          <a:off x="8609065" y="286914"/>
          <a:ext cx="860744" cy="86074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107" tIns="12700" rIns="67107" bIns="1270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4</a:t>
          </a:r>
        </a:p>
      </dsp:txBody>
      <dsp:txXfrm>
        <a:off x="8735118" y="412967"/>
        <a:ext cx="608638" cy="608638"/>
      </dsp:txXfrm>
    </dsp:sp>
    <dsp:sp modelId="{3E093772-BB93-482B-9768-ED9CE1D0FC25}">
      <dsp:nvSpPr>
        <dsp:cNvPr id="0" name=""/>
        <dsp:cNvSpPr/>
      </dsp:nvSpPr>
      <dsp:spPr>
        <a:xfrm>
          <a:off x="7850432" y="2869076"/>
          <a:ext cx="2378010" cy="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DBC80-D54E-4A11-A70E-22319AE74C46}" type="datetimeFigureOut">
              <a:rPr lang="en-CA" smtClean="0"/>
              <a:t>2020-11-20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87B97-0AD4-4D83-B402-C4AC64D13E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4187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0E160-F603-41F3-A192-DC95957721C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819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0E160-F603-41F3-A192-DC95957721C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081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0E160-F603-41F3-A192-DC95957721C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405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D345A-1341-4FB2-A317-A95BAE916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95E33E-26DA-4538-8A49-574490915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F7818-6512-4DCC-B969-02AD27B21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E0AA-5203-4033-ACA5-92DEEF772ADE}" type="datetimeFigureOut">
              <a:rPr lang="en-CA" smtClean="0"/>
              <a:t>2020-11-20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BEEAA-ADE9-4691-AA4E-C762255EB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52430-D44C-4F79-B35A-2643A8B10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AA26-DA7B-4FAD-961D-A86B72035A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8372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8E803-6A36-4A49-B47E-467C36994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0B2371-B514-4EC9-91CC-5C4F2B75D2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100EA-B806-407B-8931-B396C9411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E0AA-5203-4033-ACA5-92DEEF772ADE}" type="datetimeFigureOut">
              <a:rPr lang="en-CA" smtClean="0"/>
              <a:t>2020-11-20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91246-9CE2-4931-8BA6-D4E8D00C0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201E9-FD02-4F86-A987-79055CB69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AA26-DA7B-4FAD-961D-A86B72035A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1032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3B22A8-34C2-4606-84D5-04B5910A8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59EA24-5342-4CA6-8B58-11A481BC16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4B318-31EE-487E-B0A8-D69362092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E0AA-5203-4033-ACA5-92DEEF772ADE}" type="datetimeFigureOut">
              <a:rPr lang="en-CA" smtClean="0"/>
              <a:t>2020-11-20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DFFA3-A936-4BBC-A079-654BAF945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72167-EE5A-4691-8118-92BB811C3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AA26-DA7B-4FAD-961D-A86B72035A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8296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801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11/20/20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1" y="91546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8" y="32279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7" y="609602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19228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89587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11/20/20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01674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685801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4" y="685801"/>
            <a:ext cx="4934479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80049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1" y="685800"/>
            <a:ext cx="4649787" cy="5762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3" y="1270529"/>
            <a:ext cx="4937655" cy="303053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5" cy="5762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6" y="1262061"/>
            <a:ext cx="4929188" cy="303053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11/20/20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23747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11/20/20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859046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11/20/20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93087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800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11/20/20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86506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F96DF-BE31-4FAC-9756-48BA9261C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17B68-3D7B-4167-AA63-DE56CC34C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AED99-D12A-4A9F-99BB-8C7F7F318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E0AA-5203-4033-ACA5-92DEEF772ADE}" type="datetimeFigureOut">
              <a:rPr lang="en-CA" smtClean="0"/>
              <a:t>2020-11-20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00FF6-6B66-4A3C-BE2B-A27ED7209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C3378-6801-4413-A0EF-C5F7B0845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AA26-DA7B-4FAD-961D-A86B72035A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6468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3" y="914400"/>
            <a:ext cx="3280975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3" y="2777067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11/20/20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735972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1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3843867"/>
            <a:ext cx="8304211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403381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325818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9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9500212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635608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3" y="3928533"/>
            <a:ext cx="8534401" cy="1049867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1877193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5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843027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11/20/20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220500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11/20/20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888926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231904" y="3525012"/>
            <a:ext cx="6960096" cy="144016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z="48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231904" y="4965171"/>
            <a:ext cx="6959899" cy="67207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089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5CB7E-41C1-43BF-8931-21856CCFD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773E7-DBB7-49D5-91EC-9E385AB02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05CC7-636C-4C8A-8834-00A9284CF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E0AA-5203-4033-ACA5-92DEEF772ADE}" type="datetimeFigureOut">
              <a:rPr lang="en-CA" smtClean="0"/>
              <a:t>2020-11-20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815CE-74E0-4648-A52A-B90FDEA0E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6F930-8090-4BA5-846C-F123E4840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AA26-DA7B-4FAD-961D-A86B72035A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8499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83630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07971">
            <a:off x="3831910" y="208364"/>
            <a:ext cx="2116161" cy="201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7839">
            <a:off x="4007280" y="4591521"/>
            <a:ext cx="2116161" cy="201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4606">
            <a:off x="2623864" y="2922816"/>
            <a:ext cx="2116161" cy="201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2721" flipH="1">
            <a:off x="2814344" y="1073461"/>
            <a:ext cx="2116161" cy="201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64253" flipH="1">
            <a:off x="5246112" y="190231"/>
            <a:ext cx="2116161" cy="201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4798">
            <a:off x="7490941" y="3179621"/>
            <a:ext cx="2116161" cy="201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74931">
            <a:off x="7284210" y="981533"/>
            <a:ext cx="2116161" cy="201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9549">
            <a:off x="6384033" y="4494287"/>
            <a:ext cx="2116161" cy="201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3006107" y="331184"/>
            <a:ext cx="6179787" cy="6195632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595313" y="1758619"/>
              <a:ext cx="1626263" cy="16262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+mn-lt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71798" y="2802137"/>
            <a:ext cx="3648404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71601" y="3570221"/>
            <a:ext cx="364840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pic>
        <p:nvPicPr>
          <p:cNvPr id="2050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0480"/>
            <a:ext cx="2116161" cy="201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469" y="4833056"/>
            <a:ext cx="1876544" cy="20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5251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"/>
          <p:cNvSpPr>
            <a:spLocks noGrp="1"/>
          </p:cNvSpPr>
          <p:nvPr>
            <p:ph type="body" sz="quarter" idx="13"/>
          </p:nvPr>
        </p:nvSpPr>
        <p:spPr>
          <a:xfrm>
            <a:off x="535781" y="3929063"/>
            <a:ext cx="11133544" cy="2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>
            <a:lvl1pPr marL="0" indent="0" defTabSz="321457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cs typeface="Helvetica"/>
                <a:sym typeface="Helvetica"/>
              </a:defRPr>
            </a:lvl1pPr>
          </a:lstStyle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535781" y="401836"/>
            <a:ext cx="11120438" cy="3643313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8508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5781" y="3991570"/>
            <a:ext cx="11120438" cy="229493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3375" i="1">
                <a:solidFill>
                  <a:srgbClr val="747676"/>
                </a:solidFill>
              </a:defRPr>
            </a:lvl1pPr>
            <a:lvl2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3375" i="1">
                <a:solidFill>
                  <a:srgbClr val="747676"/>
                </a:solidFill>
              </a:defRPr>
            </a:lvl2pPr>
            <a:lvl3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3375" i="1">
                <a:solidFill>
                  <a:srgbClr val="747676"/>
                </a:solidFill>
              </a:defRPr>
            </a:lvl3pPr>
            <a:lvl4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3375" i="1">
                <a:solidFill>
                  <a:srgbClr val="747676"/>
                </a:solidFill>
              </a:defRPr>
            </a:lvl4pPr>
            <a:lvl5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3375" i="1">
                <a:solidFill>
                  <a:srgbClr val="74767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52141" y="6461126"/>
            <a:ext cx="270907" cy="2757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9642832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118295074_2675x2907.jpeg"/>
          <p:cNvSpPr>
            <a:spLocks noGrp="1"/>
          </p:cNvSpPr>
          <p:nvPr>
            <p:ph type="pic" idx="13"/>
          </p:nvPr>
        </p:nvSpPr>
        <p:spPr>
          <a:xfrm>
            <a:off x="-23812" y="-794742"/>
            <a:ext cx="12230101" cy="99656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Rectangle"/>
          <p:cNvSpPr>
            <a:spLocks noGrp="1"/>
          </p:cNvSpPr>
          <p:nvPr>
            <p:ph type="body" sz="half" idx="14"/>
          </p:nvPr>
        </p:nvSpPr>
        <p:spPr>
          <a:xfrm>
            <a:off x="0" y="3812977"/>
            <a:ext cx="12192000" cy="2536031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sym typeface="DIN Alternate"/>
              </a:defRPr>
            </a:lvl1pPr>
          </a:lstStyle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3" name="Line"/>
          <p:cNvSpPr>
            <a:spLocks noGrp="1"/>
          </p:cNvSpPr>
          <p:nvPr>
            <p:ph type="body" sz="quarter" idx="15"/>
          </p:nvPr>
        </p:nvSpPr>
        <p:spPr>
          <a:xfrm flipV="1">
            <a:off x="535781" y="5357810"/>
            <a:ext cx="11132344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>
            <a:lvl1pPr marL="0" indent="0" defTabSz="321457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cs typeface="Helvetica"/>
                <a:sym typeface="Helvetica"/>
              </a:defRPr>
            </a:lvl1pPr>
          </a:lstStyle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535781" y="3911203"/>
            <a:ext cx="11120438" cy="1553766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8508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781" y="5393531"/>
            <a:ext cx="11120438" cy="8661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422"/>
              </a:spcBef>
              <a:buSzTx/>
              <a:buFontTx/>
              <a:buNone/>
              <a:defRPr sz="3375" i="1">
                <a:solidFill>
                  <a:srgbClr val="747676"/>
                </a:solidFill>
              </a:defRPr>
            </a:lvl1pPr>
            <a:lvl2pPr marL="0" indent="0" algn="r">
              <a:lnSpc>
                <a:spcPct val="70000"/>
              </a:lnSpc>
              <a:spcBef>
                <a:spcPts val="422"/>
              </a:spcBef>
              <a:buSzTx/>
              <a:buFontTx/>
              <a:buNone/>
              <a:defRPr sz="3375" i="1">
                <a:solidFill>
                  <a:srgbClr val="747676"/>
                </a:solidFill>
              </a:defRPr>
            </a:lvl2pPr>
            <a:lvl3pPr marL="0" indent="0" algn="r">
              <a:lnSpc>
                <a:spcPct val="70000"/>
              </a:lnSpc>
              <a:spcBef>
                <a:spcPts val="422"/>
              </a:spcBef>
              <a:buSzTx/>
              <a:buFontTx/>
              <a:buNone/>
              <a:defRPr sz="3375" i="1">
                <a:solidFill>
                  <a:srgbClr val="747676"/>
                </a:solidFill>
              </a:defRPr>
            </a:lvl3pPr>
            <a:lvl4pPr marL="0" indent="0" algn="r">
              <a:lnSpc>
                <a:spcPct val="70000"/>
              </a:lnSpc>
              <a:spcBef>
                <a:spcPts val="422"/>
              </a:spcBef>
              <a:buSzTx/>
              <a:buFontTx/>
              <a:buNone/>
              <a:defRPr sz="3375" i="1">
                <a:solidFill>
                  <a:srgbClr val="747676"/>
                </a:solidFill>
              </a:defRPr>
            </a:lvl4pPr>
            <a:lvl5pPr marL="0" indent="0" algn="r">
              <a:lnSpc>
                <a:spcPct val="70000"/>
              </a:lnSpc>
              <a:spcBef>
                <a:spcPts val="422"/>
              </a:spcBef>
              <a:buSzTx/>
              <a:buFontTx/>
              <a:buNone/>
              <a:defRPr sz="3375" i="1">
                <a:solidFill>
                  <a:srgbClr val="74767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55854" y="6465094"/>
            <a:ext cx="270907" cy="2757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5468400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535781" y="401836"/>
            <a:ext cx="11120438" cy="3643313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8508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47372" y="6461126"/>
            <a:ext cx="270907" cy="2757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7311548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182429520_1646x1646.jpeg"/>
          <p:cNvSpPr>
            <a:spLocks noGrp="1"/>
          </p:cNvSpPr>
          <p:nvPr>
            <p:ph type="pic" idx="13"/>
          </p:nvPr>
        </p:nvSpPr>
        <p:spPr>
          <a:xfrm>
            <a:off x="3929062" y="-8930"/>
            <a:ext cx="9167813" cy="68758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2" name="Line"/>
          <p:cNvSpPr>
            <a:spLocks noGrp="1"/>
          </p:cNvSpPr>
          <p:nvPr>
            <p:ph type="body" sz="quarter" idx="14"/>
          </p:nvPr>
        </p:nvSpPr>
        <p:spPr>
          <a:xfrm flipV="1">
            <a:off x="535781" y="5357812"/>
            <a:ext cx="6048375" cy="2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>
            <a:lvl1pPr marL="0" indent="0" defTabSz="321457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cs typeface="Helvetica"/>
                <a:sym typeface="Helvetica"/>
              </a:defRPr>
            </a:lvl1pPr>
          </a:lstStyle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xfrm>
            <a:off x="535781" y="401836"/>
            <a:ext cx="6048375" cy="5072063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8508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781" y="5393531"/>
            <a:ext cx="6048375" cy="95547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422"/>
              </a:spcBef>
              <a:buSzTx/>
              <a:buFontTx/>
              <a:buNone/>
              <a:defRPr sz="3375" i="1">
                <a:solidFill>
                  <a:srgbClr val="747676"/>
                </a:solidFill>
              </a:defRPr>
            </a:lvl1pPr>
            <a:lvl2pPr marL="0" indent="0" algn="r">
              <a:lnSpc>
                <a:spcPct val="70000"/>
              </a:lnSpc>
              <a:spcBef>
                <a:spcPts val="422"/>
              </a:spcBef>
              <a:buSzTx/>
              <a:buFontTx/>
              <a:buNone/>
              <a:defRPr sz="3375" i="1">
                <a:solidFill>
                  <a:srgbClr val="747676"/>
                </a:solidFill>
              </a:defRPr>
            </a:lvl2pPr>
            <a:lvl3pPr marL="0" indent="0" algn="r">
              <a:lnSpc>
                <a:spcPct val="70000"/>
              </a:lnSpc>
              <a:spcBef>
                <a:spcPts val="422"/>
              </a:spcBef>
              <a:buSzTx/>
              <a:buFontTx/>
              <a:buNone/>
              <a:defRPr sz="3375" i="1">
                <a:solidFill>
                  <a:srgbClr val="747676"/>
                </a:solidFill>
              </a:defRPr>
            </a:lvl3pPr>
            <a:lvl4pPr marL="0" indent="0" algn="r">
              <a:lnSpc>
                <a:spcPct val="70000"/>
              </a:lnSpc>
              <a:spcBef>
                <a:spcPts val="422"/>
              </a:spcBef>
              <a:buSzTx/>
              <a:buFontTx/>
              <a:buNone/>
              <a:defRPr sz="3375" i="1">
                <a:solidFill>
                  <a:srgbClr val="747676"/>
                </a:solidFill>
              </a:defRPr>
            </a:lvl4pPr>
            <a:lvl5pPr marL="0" indent="0" algn="r">
              <a:lnSpc>
                <a:spcPct val="70000"/>
              </a:lnSpc>
              <a:spcBef>
                <a:spcPts val="422"/>
              </a:spcBef>
              <a:buSzTx/>
              <a:buFontTx/>
              <a:buNone/>
              <a:defRPr sz="3375" i="1">
                <a:solidFill>
                  <a:srgbClr val="74767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55854" y="6465094"/>
            <a:ext cx="270907" cy="2757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9715014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Line"/>
          <p:cNvSpPr>
            <a:spLocks noGrp="1"/>
          </p:cNvSpPr>
          <p:nvPr>
            <p:ph type="body" sz="quarter" idx="13"/>
          </p:nvPr>
        </p:nvSpPr>
        <p:spPr>
          <a:xfrm>
            <a:off x="535781" y="1107281"/>
            <a:ext cx="11120438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>
            <a:lvl1pPr marL="0" indent="0" defTabSz="321457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cs typeface="Helvetica"/>
                <a:sym typeface="Helvetica"/>
              </a:defRPr>
            </a:lvl1pPr>
          </a:lstStyle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0876108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Line"/>
          <p:cNvSpPr>
            <a:spLocks noGrp="1"/>
          </p:cNvSpPr>
          <p:nvPr>
            <p:ph type="body" sz="quarter" idx="13"/>
          </p:nvPr>
        </p:nvSpPr>
        <p:spPr>
          <a:xfrm>
            <a:off x="535781" y="1107281"/>
            <a:ext cx="11120438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>
            <a:lvl1pPr marL="0" indent="0" defTabSz="321457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cs typeface="Helvetica"/>
                <a:sym typeface="Helvetica"/>
              </a:defRPr>
            </a:lvl1pPr>
          </a:lstStyle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770847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118295074_2675x2907.jpeg"/>
          <p:cNvSpPr>
            <a:spLocks noGrp="1"/>
          </p:cNvSpPr>
          <p:nvPr>
            <p:ph type="pic" idx="13"/>
          </p:nvPr>
        </p:nvSpPr>
        <p:spPr>
          <a:xfrm>
            <a:off x="-190500" y="-8930"/>
            <a:ext cx="8438255" cy="68758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2" name="Line"/>
          <p:cNvSpPr>
            <a:spLocks noGrp="1"/>
          </p:cNvSpPr>
          <p:nvPr>
            <p:ph type="body" sz="quarter" idx="14"/>
          </p:nvPr>
        </p:nvSpPr>
        <p:spPr>
          <a:xfrm>
            <a:off x="6584156" y="1107281"/>
            <a:ext cx="5060156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>
            <a:lvl1pPr marL="0" indent="0" defTabSz="321457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cs typeface="Helvetica"/>
                <a:sym typeface="Helvetica"/>
              </a:defRPr>
            </a:lvl1pPr>
          </a:lstStyle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6584156" y="508992"/>
            <a:ext cx="5060156" cy="50899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584156" y="1268016"/>
            <a:ext cx="5060156" cy="5080992"/>
          </a:xfrm>
          <a:prstGeom prst="rect">
            <a:avLst/>
          </a:prstGeom>
        </p:spPr>
        <p:txBody>
          <a:bodyPr/>
          <a:lstStyle>
            <a:lvl1pPr marL="285740" indent="-285740">
              <a:defRPr sz="1969"/>
            </a:lvl1pPr>
            <a:lvl2pPr marL="571480" indent="-285740">
              <a:defRPr sz="1969"/>
            </a:lvl2pPr>
            <a:lvl3pPr marL="857220" indent="-285740">
              <a:defRPr sz="1969"/>
            </a:lvl3pPr>
            <a:lvl4pPr marL="1142959" indent="-285740">
              <a:defRPr sz="1969"/>
            </a:lvl4pPr>
            <a:lvl5pPr marL="1428699" indent="-285740">
              <a:defRPr sz="196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8367816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579948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33204-E4FA-4218-865D-52552A9AA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A2430-CF03-47EF-B51A-8EEC183111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008DB0-55E5-475A-8A17-F27EFE196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13CAD5-2218-42E9-A9F2-D7DE91A14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E0AA-5203-4033-ACA5-92DEEF772ADE}" type="datetimeFigureOut">
              <a:rPr lang="en-CA" smtClean="0"/>
              <a:t>2020-11-20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53B4D-FDB7-4BA6-B757-59C65E474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F6AE97-D674-4F1A-B9B4-36379991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AA26-DA7B-4FAD-961D-A86B72035A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59404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118295074_2675x2907.jpeg"/>
          <p:cNvSpPr>
            <a:spLocks noGrp="1"/>
          </p:cNvSpPr>
          <p:nvPr>
            <p:ph type="pic" idx="13"/>
          </p:nvPr>
        </p:nvSpPr>
        <p:spPr>
          <a:xfrm>
            <a:off x="535781" y="357188"/>
            <a:ext cx="6988969" cy="56949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1" name="182741592_1098x949.jpeg"/>
          <p:cNvSpPr>
            <a:spLocks noGrp="1"/>
          </p:cNvSpPr>
          <p:nvPr>
            <p:ph type="pic" sz="quarter" idx="14"/>
          </p:nvPr>
        </p:nvSpPr>
        <p:spPr>
          <a:xfrm>
            <a:off x="7447563" y="298450"/>
            <a:ext cx="4945449" cy="32057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2" name="182429520_1646x1646.jpeg"/>
          <p:cNvSpPr>
            <a:spLocks noGrp="1"/>
          </p:cNvSpPr>
          <p:nvPr>
            <p:ph type="pic" sz="quarter" idx="15"/>
          </p:nvPr>
        </p:nvSpPr>
        <p:spPr>
          <a:xfrm>
            <a:off x="7596188" y="3000375"/>
            <a:ext cx="4191000" cy="31432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781" y="5661422"/>
            <a:ext cx="11120438" cy="93761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84"/>
              </a:spcBef>
              <a:buSzTx/>
              <a:buFontTx/>
              <a:buNone/>
              <a:defRPr sz="1969" i="1" spc="20"/>
            </a:lvl1pPr>
            <a:lvl2pPr marL="0" indent="0">
              <a:spcBef>
                <a:spcPts val="984"/>
              </a:spcBef>
              <a:buSzTx/>
              <a:buFontTx/>
              <a:buNone/>
              <a:defRPr sz="1969" i="1" spc="20"/>
            </a:lvl2pPr>
            <a:lvl3pPr marL="0" indent="0">
              <a:spcBef>
                <a:spcPts val="984"/>
              </a:spcBef>
              <a:buSzTx/>
              <a:buFontTx/>
              <a:buNone/>
              <a:defRPr sz="1969" i="1" spc="20"/>
            </a:lvl3pPr>
            <a:lvl4pPr marL="0" indent="0">
              <a:spcBef>
                <a:spcPts val="984"/>
              </a:spcBef>
              <a:buSzTx/>
              <a:buFontTx/>
              <a:buNone/>
              <a:defRPr sz="1969" i="1" spc="20"/>
            </a:lvl4pPr>
            <a:lvl5pPr marL="0" indent="0">
              <a:spcBef>
                <a:spcPts val="984"/>
              </a:spcBef>
              <a:buSzTx/>
              <a:buFontTx/>
              <a:buNone/>
              <a:defRPr sz="1969" i="1" spc="2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2413219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“"/>
          <p:cNvSpPr txBox="1"/>
          <p:nvPr/>
        </p:nvSpPr>
        <p:spPr>
          <a:xfrm>
            <a:off x="476251" y="1385929"/>
            <a:ext cx="839975" cy="1951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0" b="1" i="0" spc="0">
                <a:solidFill>
                  <a:srgbClr val="E4E4E4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r>
              <a:rPr sz="14765"/>
              <a:t>“</a:t>
            </a:r>
          </a:p>
        </p:txBody>
      </p:sp>
      <p:sp>
        <p:nvSpPr>
          <p:cNvPr id="102" name="Type a quote here."/>
          <p:cNvSpPr txBox="1">
            <a:spLocks noGrp="1"/>
          </p:cNvSpPr>
          <p:nvPr>
            <p:ph type="body" sz="quarter" idx="13"/>
          </p:nvPr>
        </p:nvSpPr>
        <p:spPr>
          <a:xfrm>
            <a:off x="1821656" y="2721471"/>
            <a:ext cx="9834563" cy="6219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125"/>
              </a:spcBef>
              <a:buSzTx/>
              <a:buFontTx/>
              <a:buNone/>
              <a:defRPr sz="3375">
                <a:solidFill>
                  <a:srgbClr val="747676"/>
                </a:solidFill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03" name="-Johnny Appleseed"/>
          <p:cNvSpPr txBox="1">
            <a:spLocks noGrp="1"/>
          </p:cNvSpPr>
          <p:nvPr>
            <p:ph type="body" sz="quarter" idx="14"/>
          </p:nvPr>
        </p:nvSpPr>
        <p:spPr>
          <a:xfrm>
            <a:off x="1821656" y="5464969"/>
            <a:ext cx="9834563" cy="48955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1125"/>
              </a:spcBef>
              <a:buSzTx/>
              <a:buFontTx/>
              <a:buNone/>
              <a:defRPr sz="3375" i="1">
                <a:solidFill>
                  <a:srgbClr val="6B6D6D"/>
                </a:solidFill>
              </a:defRPr>
            </a:lvl1pPr>
          </a:lstStyle>
          <a:p>
            <a:r>
              <a:t>-Johnny Appleseed</a:t>
            </a:r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3876846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118295074_2675x2907.jpeg"/>
          <p:cNvSpPr>
            <a:spLocks noGrp="1"/>
          </p:cNvSpPr>
          <p:nvPr>
            <p:ph type="pic" idx="13"/>
          </p:nvPr>
        </p:nvSpPr>
        <p:spPr>
          <a:xfrm>
            <a:off x="-59531" y="-98226"/>
            <a:ext cx="12322969" cy="1004129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6971473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019805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B9851-8713-4238-8C35-D2BB21D38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D75C2-BBD1-4AE1-A4FF-A40ABB472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CC4D2D-5770-4D8F-9E24-93A085F59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016AFD-3281-4479-8696-14E0DF1543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8BA8D0-44A7-4B41-A36A-10862427F6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E16A14-E7FF-4B02-9048-3976A0661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E0AA-5203-4033-ACA5-92DEEF772ADE}" type="datetimeFigureOut">
              <a:rPr lang="en-CA" smtClean="0"/>
              <a:t>2020-11-20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35119F-F780-4816-B0AC-A686C1946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5AE6AF-68A8-4D1A-863A-E4171F6A5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AA26-DA7B-4FAD-961D-A86B72035A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5524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80AC0-B29E-4350-AF34-65FC70009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4EC2A6-340D-41D2-80E8-1FAE419F2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E0AA-5203-4033-ACA5-92DEEF772ADE}" type="datetimeFigureOut">
              <a:rPr lang="en-CA" smtClean="0"/>
              <a:t>2020-11-20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1D54CF-917A-4D3B-AF1E-048BB461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51348D-97C6-4258-8818-924B7EC43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AA26-DA7B-4FAD-961D-A86B72035A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9743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75132A-25EA-44E6-9ACF-D892AD79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E0AA-5203-4033-ACA5-92DEEF772ADE}" type="datetimeFigureOut">
              <a:rPr lang="en-CA" smtClean="0"/>
              <a:t>2020-11-20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8ED6A4-1015-4D4D-B06D-2834738E8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B90FA-97A6-454D-96C2-A0A76D2FC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AA26-DA7B-4FAD-961D-A86B72035A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7989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E7933-B960-49CC-B43E-29FA6AC0B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72FD2-B7BC-4B1B-B4F4-76E8735AB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807450-68D4-40B1-BE75-749D69D6BF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49DAD-11B5-41A8-9A6F-53513CF71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E0AA-5203-4033-ACA5-92DEEF772ADE}" type="datetimeFigureOut">
              <a:rPr lang="en-CA" smtClean="0"/>
              <a:t>2020-11-20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838ED1-2C42-43C9-BB3F-74D14F456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CD8510-D963-4C2A-B0BD-47D16FCD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AA26-DA7B-4FAD-961D-A86B72035A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0527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1B6F0-30B2-4925-93B4-73370BBFE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F2D41A-3FA2-440B-92BE-10E02137C2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5F8373-86F9-4EAC-AB35-495196C02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5F4DD3-BE83-490D-B0D9-23A8A06CA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E0AA-5203-4033-ACA5-92DEEF772ADE}" type="datetimeFigureOut">
              <a:rPr lang="en-CA" smtClean="0"/>
              <a:t>2020-11-20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10A01-20E9-4B63-A4A3-2EEC47578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483C9-CAF0-492F-8D17-18D39CF11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AA26-DA7B-4FAD-961D-A86B72035A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5433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F076C3-8FA0-486A-8CCE-9726B7FC1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C2F92-A3C6-44BA-94FA-66F93F7EC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D4C9E-7056-46AB-9223-D15E585DA9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2E0AA-5203-4033-ACA5-92DEEF772ADE}" type="datetimeFigureOut">
              <a:rPr lang="en-CA" smtClean="0"/>
              <a:t>2020-11-20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4F613-FFAB-4A30-AF76-C9CB3BC811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3A97B-EE9F-49B7-88EE-C36D76F291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2AA26-DA7B-4FAD-961D-A86B72035A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672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4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9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1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6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4222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ftr="0" dt="0"/>
  <p:txStyles>
    <p:titleStyle>
      <a:lvl1pPr algn="l" defTabSz="457189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44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21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12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01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535781" y="508992"/>
            <a:ext cx="11120438" cy="50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35781" y="1268016"/>
            <a:ext cx="11120438" cy="5080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45105" y="6465094"/>
            <a:ext cx="270907" cy="27571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spcBef>
                <a:spcPts val="0"/>
              </a:spcBef>
              <a:defRPr sz="1125" i="0" spc="0">
                <a:solidFill>
                  <a:srgbClr val="747676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355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ransition spd="med"/>
  <p:txStyles>
    <p:titleStyle>
      <a:lvl1pPr marL="0" marR="0" indent="0" algn="l" defTabSz="410751" rtl="0" latinLnBrk="0">
        <a:lnSpc>
          <a:spcPct val="100000"/>
        </a:lnSpc>
        <a:spcBef>
          <a:spcPts val="1617"/>
        </a:spcBef>
        <a:spcAft>
          <a:spcPts val="0"/>
        </a:spcAft>
        <a:buClrTx/>
        <a:buSzTx/>
        <a:buFontTx/>
        <a:buNone/>
        <a:tabLst/>
        <a:defRPr sz="3656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241093" algn="l" defTabSz="410751" rtl="0" latinLnBrk="0">
        <a:lnSpc>
          <a:spcPct val="100000"/>
        </a:lnSpc>
        <a:spcBef>
          <a:spcPts val="1617"/>
        </a:spcBef>
        <a:spcAft>
          <a:spcPts val="0"/>
        </a:spcAft>
        <a:buClrTx/>
        <a:buSzTx/>
        <a:buFontTx/>
        <a:buNone/>
        <a:tabLst/>
        <a:defRPr sz="3656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482186" algn="l" defTabSz="410751" rtl="0" latinLnBrk="0">
        <a:lnSpc>
          <a:spcPct val="100000"/>
        </a:lnSpc>
        <a:spcBef>
          <a:spcPts val="1617"/>
        </a:spcBef>
        <a:spcAft>
          <a:spcPts val="0"/>
        </a:spcAft>
        <a:buClrTx/>
        <a:buSzTx/>
        <a:buFontTx/>
        <a:buNone/>
        <a:tabLst/>
        <a:defRPr sz="3656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723279" algn="l" defTabSz="410751" rtl="0" latinLnBrk="0">
        <a:lnSpc>
          <a:spcPct val="100000"/>
        </a:lnSpc>
        <a:spcBef>
          <a:spcPts val="1617"/>
        </a:spcBef>
        <a:spcAft>
          <a:spcPts val="0"/>
        </a:spcAft>
        <a:buClrTx/>
        <a:buSzTx/>
        <a:buFontTx/>
        <a:buNone/>
        <a:tabLst/>
        <a:defRPr sz="3656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964372" algn="l" defTabSz="410751" rtl="0" latinLnBrk="0">
        <a:lnSpc>
          <a:spcPct val="100000"/>
        </a:lnSpc>
        <a:spcBef>
          <a:spcPts val="1617"/>
        </a:spcBef>
        <a:spcAft>
          <a:spcPts val="0"/>
        </a:spcAft>
        <a:buClrTx/>
        <a:buSzTx/>
        <a:buFontTx/>
        <a:buNone/>
        <a:tabLst/>
        <a:defRPr sz="3656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205465" algn="l" defTabSz="410751" rtl="0" latinLnBrk="0">
        <a:lnSpc>
          <a:spcPct val="100000"/>
        </a:lnSpc>
        <a:spcBef>
          <a:spcPts val="1617"/>
        </a:spcBef>
        <a:spcAft>
          <a:spcPts val="0"/>
        </a:spcAft>
        <a:buClrTx/>
        <a:buSzTx/>
        <a:buFontTx/>
        <a:buNone/>
        <a:tabLst/>
        <a:defRPr sz="3656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1446558" algn="l" defTabSz="410751" rtl="0" latinLnBrk="0">
        <a:lnSpc>
          <a:spcPct val="100000"/>
        </a:lnSpc>
        <a:spcBef>
          <a:spcPts val="1617"/>
        </a:spcBef>
        <a:spcAft>
          <a:spcPts val="0"/>
        </a:spcAft>
        <a:buClrTx/>
        <a:buSzTx/>
        <a:buFontTx/>
        <a:buNone/>
        <a:tabLst/>
        <a:defRPr sz="3656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1687651" algn="l" defTabSz="410751" rtl="0" latinLnBrk="0">
        <a:lnSpc>
          <a:spcPct val="100000"/>
        </a:lnSpc>
        <a:spcBef>
          <a:spcPts val="1617"/>
        </a:spcBef>
        <a:spcAft>
          <a:spcPts val="0"/>
        </a:spcAft>
        <a:buClrTx/>
        <a:buSzTx/>
        <a:buFontTx/>
        <a:buNone/>
        <a:tabLst/>
        <a:defRPr sz="3656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1928744" algn="l" defTabSz="410751" rtl="0" latinLnBrk="0">
        <a:lnSpc>
          <a:spcPct val="100000"/>
        </a:lnSpc>
        <a:spcBef>
          <a:spcPts val="1617"/>
        </a:spcBef>
        <a:spcAft>
          <a:spcPts val="0"/>
        </a:spcAft>
        <a:buClrTx/>
        <a:buSzTx/>
        <a:buFontTx/>
        <a:buNone/>
        <a:tabLst/>
        <a:defRPr sz="3656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330387" marR="0" indent="-330387" algn="l" defTabSz="410751" rtl="0" latinLnBrk="0">
        <a:lnSpc>
          <a:spcPct val="100000"/>
        </a:lnSpc>
        <a:spcBef>
          <a:spcPts val="1266"/>
        </a:spcBef>
        <a:spcAft>
          <a:spcPts val="0"/>
        </a:spcAft>
        <a:buClrTx/>
        <a:buSzPct val="75000"/>
        <a:buFont typeface="Zapf Dingbats"/>
        <a:buChar char="➤"/>
        <a:tabLst/>
        <a:defRPr sz="225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1pPr>
      <a:lvl2pPr marL="660773" marR="0" indent="-330387" algn="l" defTabSz="410751" rtl="0" latinLnBrk="0">
        <a:lnSpc>
          <a:spcPct val="100000"/>
        </a:lnSpc>
        <a:spcBef>
          <a:spcPts val="1266"/>
        </a:spcBef>
        <a:spcAft>
          <a:spcPts val="0"/>
        </a:spcAft>
        <a:buClrTx/>
        <a:buSzPct val="75000"/>
        <a:buFont typeface="Zapf Dingbats"/>
        <a:buChar char="➤"/>
        <a:tabLst/>
        <a:defRPr sz="225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2pPr>
      <a:lvl3pPr marL="991160" marR="0" indent="-330387" algn="l" defTabSz="410751" rtl="0" latinLnBrk="0">
        <a:lnSpc>
          <a:spcPct val="100000"/>
        </a:lnSpc>
        <a:spcBef>
          <a:spcPts val="1266"/>
        </a:spcBef>
        <a:spcAft>
          <a:spcPts val="0"/>
        </a:spcAft>
        <a:buClrTx/>
        <a:buSzPct val="75000"/>
        <a:buFont typeface="Zapf Dingbats"/>
        <a:buChar char="➤"/>
        <a:tabLst/>
        <a:defRPr sz="225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3pPr>
      <a:lvl4pPr marL="1321547" marR="0" indent="-330387" algn="l" defTabSz="410751" rtl="0" latinLnBrk="0">
        <a:lnSpc>
          <a:spcPct val="100000"/>
        </a:lnSpc>
        <a:spcBef>
          <a:spcPts val="1266"/>
        </a:spcBef>
        <a:spcAft>
          <a:spcPts val="0"/>
        </a:spcAft>
        <a:buClrTx/>
        <a:buSzPct val="75000"/>
        <a:buFont typeface="Zapf Dingbats"/>
        <a:buChar char="➤"/>
        <a:tabLst/>
        <a:defRPr sz="225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4pPr>
      <a:lvl5pPr marL="1651933" marR="0" indent="-330387" algn="l" defTabSz="410751" rtl="0" latinLnBrk="0">
        <a:lnSpc>
          <a:spcPct val="100000"/>
        </a:lnSpc>
        <a:spcBef>
          <a:spcPts val="1266"/>
        </a:spcBef>
        <a:spcAft>
          <a:spcPts val="0"/>
        </a:spcAft>
        <a:buClrTx/>
        <a:buSzPct val="75000"/>
        <a:buFont typeface="Zapf Dingbats"/>
        <a:buChar char="➤"/>
        <a:tabLst/>
        <a:defRPr sz="225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5pPr>
      <a:lvl6pPr marL="1982320" marR="0" indent="-330387" algn="l" defTabSz="410751" rtl="0" latinLnBrk="0">
        <a:lnSpc>
          <a:spcPct val="100000"/>
        </a:lnSpc>
        <a:spcBef>
          <a:spcPts val="1266"/>
        </a:spcBef>
        <a:spcAft>
          <a:spcPts val="0"/>
        </a:spcAft>
        <a:buClrTx/>
        <a:buSzPct val="75000"/>
        <a:buFont typeface="Zapf Dingbats"/>
        <a:buChar char="➤"/>
        <a:tabLst/>
        <a:defRPr sz="225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6pPr>
      <a:lvl7pPr marL="2312707" marR="0" indent="-330387" algn="l" defTabSz="410751" rtl="0" latinLnBrk="0">
        <a:lnSpc>
          <a:spcPct val="100000"/>
        </a:lnSpc>
        <a:spcBef>
          <a:spcPts val="1266"/>
        </a:spcBef>
        <a:spcAft>
          <a:spcPts val="0"/>
        </a:spcAft>
        <a:buClrTx/>
        <a:buSzPct val="75000"/>
        <a:buFont typeface="Zapf Dingbats"/>
        <a:buChar char="➤"/>
        <a:tabLst/>
        <a:defRPr sz="225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7pPr>
      <a:lvl8pPr marL="2643094" marR="0" indent="-330387" algn="l" defTabSz="410751" rtl="0" latinLnBrk="0">
        <a:lnSpc>
          <a:spcPct val="100000"/>
        </a:lnSpc>
        <a:spcBef>
          <a:spcPts val="1266"/>
        </a:spcBef>
        <a:spcAft>
          <a:spcPts val="0"/>
        </a:spcAft>
        <a:buClrTx/>
        <a:buSzPct val="75000"/>
        <a:buFont typeface="Zapf Dingbats"/>
        <a:buChar char="➤"/>
        <a:tabLst/>
        <a:defRPr sz="225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8pPr>
      <a:lvl9pPr marL="2973480" marR="0" indent="-330387" algn="l" defTabSz="410751" rtl="0" latinLnBrk="0">
        <a:lnSpc>
          <a:spcPct val="100000"/>
        </a:lnSpc>
        <a:spcBef>
          <a:spcPts val="1266"/>
        </a:spcBef>
        <a:spcAft>
          <a:spcPts val="0"/>
        </a:spcAft>
        <a:buClrTx/>
        <a:buSzPct val="75000"/>
        <a:buFont typeface="Zapf Dingbats"/>
        <a:buChar char="➤"/>
        <a:tabLst/>
        <a:defRPr sz="225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9pPr>
    </p:bodyStyle>
    <p:otherStyle>
      <a:lvl1pPr marL="0" marR="0" indent="0" algn="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160729" algn="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321457" algn="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482186" algn="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642915" algn="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803643" algn="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964372" algn="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125101" algn="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285829" algn="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christina.goldhar@mun.ca" TargetMode="Externa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ronavirus-response-alaska-dhss.hub.arcgis.com/" TargetMode="External"/><Relationship Id="rId2" Type="http://schemas.openxmlformats.org/officeDocument/2006/relationships/hyperlink" Target="https://www.alaskahousing-homeless.org/dat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A6793-8FF7-43EB-93B3-50F384351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2368"/>
            <a:ext cx="9144000" cy="932680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Housekeeping</a:t>
            </a:r>
            <a:endParaRPr lang="en-C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6D0AEB-05D5-4149-8C28-44254374B2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262" y="1206632"/>
            <a:ext cx="11467476" cy="5209158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Please keep your </a:t>
            </a:r>
            <a:r>
              <a:rPr lang="en-US" sz="3200" b="1" dirty="0"/>
              <a:t>mic muted </a:t>
            </a:r>
            <a:r>
              <a:rPr lang="en-US" sz="3200" dirty="0"/>
              <a:t>and </a:t>
            </a:r>
            <a:r>
              <a:rPr lang="en-US" sz="3200" b="1" dirty="0"/>
              <a:t>video of</a:t>
            </a:r>
            <a:r>
              <a:rPr lang="en-CA" sz="3200" b="1" dirty="0"/>
              <a:t>f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32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3200" dirty="0"/>
              <a:t>Please type any questions into the chat box, they will be answered at the end of the session.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3200" b="1" dirty="0"/>
              <a:t>If you joined by telephone</a:t>
            </a:r>
            <a:r>
              <a:rPr lang="en-CA" sz="3200" dirty="0"/>
              <a:t>: please send any questions from presenters to mnmonosky@mun.ca</a:t>
            </a:r>
            <a:endParaRPr lang="en-CA" sz="3200" dirty="0">
              <a:highlight>
                <a:srgbClr val="FFFF00"/>
              </a:highlight>
            </a:endParaRPr>
          </a:p>
          <a:p>
            <a:pPr algn="l"/>
            <a:endParaRPr lang="en-CA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3200" dirty="0"/>
              <a:t>The presentations will be recorded and uploaded to the AHIN website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53018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/>
              <a:t>Houselessness</a:t>
            </a:r>
            <a:r>
              <a:rPr lang="en-US" dirty="0"/>
              <a:t> in the throes of a global pandemic: Some efforts underway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Extensive contact tracing efforts </a:t>
            </a:r>
          </a:p>
          <a:p>
            <a:pPr lvl="1"/>
            <a:r>
              <a:rPr lang="en-US" dirty="0"/>
              <a:t>Led by UAA, Division of Population Health Sciences </a:t>
            </a:r>
          </a:p>
          <a:p>
            <a:pPr lvl="1"/>
            <a:r>
              <a:rPr lang="en-US" dirty="0"/>
              <a:t>Contractual roles for Universities? </a:t>
            </a:r>
          </a:p>
          <a:p>
            <a:r>
              <a:rPr lang="en-US" dirty="0"/>
              <a:t>Series of “white papers” submitted to municipality of Anchorage</a:t>
            </a:r>
          </a:p>
          <a:p>
            <a:pPr lvl="1"/>
            <a:r>
              <a:rPr lang="en-US" dirty="0"/>
              <a:t>Housing, substance misuse, mental health, DV, congregate housing settings </a:t>
            </a:r>
          </a:p>
          <a:p>
            <a:r>
              <a:rPr lang="en-US" dirty="0"/>
              <a:t>Somewhat expanded emergency order? </a:t>
            </a:r>
          </a:p>
          <a:p>
            <a:pPr lvl="1"/>
            <a:r>
              <a:rPr lang="en-US" dirty="0"/>
              <a:t>Testing requirements for travel</a:t>
            </a:r>
            <a:r>
              <a:rPr lang="mr-IN" dirty="0"/>
              <a:t>–</a:t>
            </a:r>
            <a:r>
              <a:rPr lang="en-US" dirty="0"/>
              <a:t>honor system?</a:t>
            </a:r>
          </a:p>
          <a:p>
            <a:r>
              <a:rPr lang="en-US" dirty="0"/>
              <a:t>Mobile outreach</a:t>
            </a:r>
          </a:p>
          <a:p>
            <a:r>
              <a:rPr lang="en-US" dirty="0"/>
              <a:t>Combatting misinformation-</a:t>
            </a:r>
            <a:r>
              <a:rPr lang="mr-IN" dirty="0"/>
              <a:t>–</a:t>
            </a:r>
            <a:r>
              <a:rPr lang="en-US" dirty="0"/>
              <a:t>the biggest challenge of all? </a:t>
            </a:r>
          </a:p>
        </p:txBody>
      </p:sp>
    </p:spTree>
    <p:extLst>
      <p:ext uri="{BB962C8B-B14F-4D97-AF65-F5344CB8AC3E}">
        <p14:creationId xmlns:p14="http://schemas.microsoft.com/office/powerpoint/2010/main" val="1019607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Some questions for all of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can we translate knowledge to communities?</a:t>
            </a:r>
          </a:p>
          <a:p>
            <a:pPr lvl="1"/>
            <a:r>
              <a:rPr lang="en-US" dirty="0"/>
              <a:t>What needs to happen?</a:t>
            </a:r>
          </a:p>
          <a:p>
            <a:r>
              <a:rPr lang="en-US" dirty="0"/>
              <a:t>How can we learn from each other in our community of practice?</a:t>
            </a:r>
          </a:p>
          <a:p>
            <a:r>
              <a:rPr lang="en-US" dirty="0"/>
              <a:t>How has the coronavirus amplified existing vulnerabilities and what systems need to be in place to protect against this?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Thank you!!!</a:t>
            </a:r>
          </a:p>
          <a:p>
            <a:pPr marL="0" indent="0" algn="ctr">
              <a:buNone/>
            </a:pPr>
            <a:r>
              <a:rPr lang="en-US" dirty="0" err="1"/>
              <a:t>thhedwig@alaska.edu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199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99723" y="260649"/>
            <a:ext cx="6960096" cy="2688300"/>
          </a:xfrm>
        </p:spPr>
        <p:txBody>
          <a:bodyPr>
            <a:normAutofit lnSpcReduction="10000"/>
          </a:bodyPr>
          <a:lstStyle/>
          <a:p>
            <a:pPr lvl="0"/>
            <a:r>
              <a:rPr lang="en-US" altLang="ko-KR" sz="4267" dirty="0">
                <a:ea typeface="맑은 고딕" pitchFamily="50" charset="-127"/>
              </a:rPr>
              <a:t>Psychosocial Demands, Traumatic Stress and COVID responses Among Homeless Sector Workers</a:t>
            </a:r>
            <a:endParaRPr lang="en-US" altLang="ko-KR" sz="4267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/>
              <a:t>Jeannette Waegemakers Schiff PhD.</a:t>
            </a:r>
          </a:p>
        </p:txBody>
      </p:sp>
      <p:sp>
        <p:nvSpPr>
          <p:cNvPr id="2" name="Rectangle 1"/>
          <p:cNvSpPr/>
          <p:nvPr/>
        </p:nvSpPr>
        <p:spPr>
          <a:xfrm>
            <a:off x="9334849" y="6591260"/>
            <a:ext cx="2880320" cy="194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 latinLnBrk="1"/>
            <a:r>
              <a:rPr lang="en-US" altLang="ko-KR" sz="667" dirty="0">
                <a:solidFill>
                  <a:prstClr val="black"/>
                </a:solidFill>
                <a:latin typeface="Century Gothic" panose="020B0502020202020204"/>
                <a:ea typeface="HY중고딕" panose="02030600000101010101" pitchFamily="18" charset="-127"/>
                <a:cs typeface="Arial" pitchFamily="34" charset="0"/>
                <a:hlinkClick r:id="rId3"/>
              </a:rPr>
              <a:t>http://www.free-powerpoint-templates-design.com</a:t>
            </a:r>
            <a:endParaRPr lang="ko-KR" altLang="en-US" sz="667" dirty="0">
              <a:solidFill>
                <a:prstClr val="black"/>
              </a:solidFill>
              <a:latin typeface="Century Gothic" panose="020B0502020202020204"/>
              <a:ea typeface="HY중고딕" panose="02030600000101010101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6085" y="164638"/>
            <a:ext cx="12192000" cy="768085"/>
          </a:xfrm>
        </p:spPr>
        <p:txBody>
          <a:bodyPr/>
          <a:lstStyle/>
          <a:p>
            <a:r>
              <a:rPr lang="en-US" sz="3200" dirty="0"/>
              <a:t>Why look at staff psychosocial needs?</a:t>
            </a:r>
            <a:endParaRPr lang="ko-KR" alt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1184928" y="5190728"/>
            <a:ext cx="960107" cy="96010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Century Gothic" panose="020B0502020202020204"/>
              <a:ea typeface="HY중고딕" panose="02030600000101010101" pitchFamily="18" charset="-127"/>
            </a:endParaRPr>
          </a:p>
        </p:txBody>
      </p:sp>
      <p:sp>
        <p:nvSpPr>
          <p:cNvPr id="5" name="Oval 4"/>
          <p:cNvSpPr/>
          <p:nvPr/>
        </p:nvSpPr>
        <p:spPr>
          <a:xfrm>
            <a:off x="727888" y="2141661"/>
            <a:ext cx="960107" cy="96010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Century Gothic" panose="020B0502020202020204"/>
              <a:ea typeface="HY중고딕" panose="02030600000101010101" pitchFamily="18" charset="-127"/>
            </a:endParaRPr>
          </a:p>
        </p:txBody>
      </p:sp>
      <p:sp>
        <p:nvSpPr>
          <p:cNvPr id="6" name="Oval 5"/>
          <p:cNvSpPr/>
          <p:nvPr/>
        </p:nvSpPr>
        <p:spPr>
          <a:xfrm>
            <a:off x="2662389" y="3602695"/>
            <a:ext cx="960107" cy="9601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Century Gothic" panose="020B0502020202020204"/>
              <a:ea typeface="HY중고딕" panose="02030600000101010101" pitchFamily="18" charset="-127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669753" y="1850563"/>
            <a:ext cx="4258005" cy="4299085"/>
            <a:chOff x="-1241419" y="1431052"/>
            <a:chExt cx="3193504" cy="3224314"/>
          </a:xfrm>
          <a:solidFill>
            <a:schemeClr val="accent2"/>
          </a:solidFill>
        </p:grpSpPr>
        <p:sp>
          <p:nvSpPr>
            <p:cNvPr id="8" name="Block Arc 7"/>
            <p:cNvSpPr/>
            <p:nvPr/>
          </p:nvSpPr>
          <p:spPr>
            <a:xfrm>
              <a:off x="-1241419" y="1431052"/>
              <a:ext cx="3193504" cy="3193504"/>
            </a:xfrm>
            <a:prstGeom prst="blockArc">
              <a:avLst>
                <a:gd name="adj1" fmla="val 16290582"/>
                <a:gd name="adj2" fmla="val 4576946"/>
                <a:gd name="adj3" fmla="val 98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Century Gothic" panose="020B0502020202020204"/>
                <a:ea typeface="HY중고딕" panose="02030600000101010101" pitchFamily="18" charset="-127"/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 rot="15300000">
              <a:off x="595793" y="4484150"/>
              <a:ext cx="148089" cy="19434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Century Gothic" panose="020B0502020202020204"/>
                <a:ea typeface="HY중고딕" panose="02030600000101010101" pitchFamily="18" charset="-127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2209949" y="1604798"/>
            <a:ext cx="5398397" cy="5398397"/>
            <a:chOff x="-1620688" y="1203598"/>
            <a:chExt cx="4048798" cy="4048798"/>
          </a:xfrm>
          <a:solidFill>
            <a:schemeClr val="accent1"/>
          </a:solidFill>
        </p:grpSpPr>
        <p:sp>
          <p:nvSpPr>
            <p:cNvPr id="11" name="Block Arc 10"/>
            <p:cNvSpPr/>
            <p:nvPr/>
          </p:nvSpPr>
          <p:spPr>
            <a:xfrm>
              <a:off x="-1620688" y="1203598"/>
              <a:ext cx="4048798" cy="4048798"/>
            </a:xfrm>
            <a:prstGeom prst="blockArc">
              <a:avLst>
                <a:gd name="adj1" fmla="val 16233158"/>
                <a:gd name="adj2" fmla="val 1430557"/>
                <a:gd name="adj3" fmla="val 83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Century Gothic" panose="020B0502020202020204"/>
                <a:ea typeface="HY중고딕" panose="02030600000101010101" pitchFamily="18" charset="-127"/>
              </a:endParaRPr>
            </a:p>
          </p:txBody>
        </p:sp>
        <p:sp>
          <p:nvSpPr>
            <p:cNvPr id="12" name="Isosceles Triangle 11"/>
            <p:cNvSpPr/>
            <p:nvPr/>
          </p:nvSpPr>
          <p:spPr>
            <a:xfrm rot="12374003">
              <a:off x="2112022" y="4027393"/>
              <a:ext cx="148089" cy="19434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Century Gothic" panose="020B0502020202020204"/>
                <a:ea typeface="HY중고딕" panose="02030600000101010101" pitchFamily="18" charset="-127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2809016" y="1837003"/>
            <a:ext cx="4720696" cy="4720696"/>
            <a:chOff x="-2052736" y="1377752"/>
            <a:chExt cx="3540522" cy="3540522"/>
          </a:xfrm>
          <a:solidFill>
            <a:schemeClr val="accent3"/>
          </a:solidFill>
        </p:grpSpPr>
        <p:sp>
          <p:nvSpPr>
            <p:cNvPr id="14" name="Block Arc 13"/>
            <p:cNvSpPr/>
            <p:nvPr/>
          </p:nvSpPr>
          <p:spPr>
            <a:xfrm>
              <a:off x="-2052736" y="1377752"/>
              <a:ext cx="3540522" cy="3540522"/>
            </a:xfrm>
            <a:prstGeom prst="blockArc">
              <a:avLst>
                <a:gd name="adj1" fmla="val 17694760"/>
                <a:gd name="adj2" fmla="val 849742"/>
                <a:gd name="adj3" fmla="val 1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Century Gothic" panose="020B0502020202020204"/>
                <a:ea typeface="HY중고딕" panose="02030600000101010101" pitchFamily="18" charset="-127"/>
              </a:endParaRPr>
            </a:p>
          </p:txBody>
        </p:sp>
        <p:sp>
          <p:nvSpPr>
            <p:cNvPr id="15" name="Isosceles Triangle 14"/>
            <p:cNvSpPr/>
            <p:nvPr/>
          </p:nvSpPr>
          <p:spPr>
            <a:xfrm rot="12374003">
              <a:off x="1304369" y="3518776"/>
              <a:ext cx="148089" cy="19434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Century Gothic" panose="020B0502020202020204"/>
                <a:ea typeface="HY중고딕" panose="02030600000101010101" pitchFamily="18" charset="-127"/>
              </a:endParaRPr>
            </a:p>
          </p:txBody>
        </p:sp>
      </p:grpSp>
      <p:sp>
        <p:nvSpPr>
          <p:cNvPr id="16" name="Rectangle 9"/>
          <p:cNvSpPr/>
          <p:nvPr/>
        </p:nvSpPr>
        <p:spPr>
          <a:xfrm>
            <a:off x="1006287" y="2403236"/>
            <a:ext cx="422996" cy="39596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800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Century Gothic" panose="020B0502020202020204"/>
              <a:ea typeface="HY중고딕" panose="02030600000101010101" pitchFamily="18" charset="-127"/>
            </a:endParaRPr>
          </a:p>
        </p:txBody>
      </p:sp>
      <p:sp>
        <p:nvSpPr>
          <p:cNvPr id="17" name="Oval 21"/>
          <p:cNvSpPr>
            <a:spLocks noChangeAspect="1"/>
          </p:cNvSpPr>
          <p:nvPr/>
        </p:nvSpPr>
        <p:spPr>
          <a:xfrm>
            <a:off x="1452286" y="5456309"/>
            <a:ext cx="425391" cy="42894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00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Century Gothic" panose="020B0502020202020204"/>
              <a:ea typeface="HY중고딕" panose="02030600000101010101" pitchFamily="18" charset="-127"/>
            </a:endParaRPr>
          </a:p>
        </p:txBody>
      </p:sp>
      <p:sp>
        <p:nvSpPr>
          <p:cNvPr id="18" name="Rounded Rectangle 27"/>
          <p:cNvSpPr/>
          <p:nvPr/>
        </p:nvSpPr>
        <p:spPr>
          <a:xfrm>
            <a:off x="2907490" y="3907300"/>
            <a:ext cx="456820" cy="35089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00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Century Gothic" panose="020B0502020202020204"/>
              <a:ea typeface="HY중고딕" panose="02030600000101010101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09321" y="1676060"/>
            <a:ext cx="7776864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 defTabSz="1219170" latinLnBrk="1">
              <a:buFont typeface="Wingdings" pitchFamily="2" charset="2"/>
              <a:buChar char="l"/>
            </a:pPr>
            <a:r>
              <a:rPr lang="en-US" sz="2133" dirty="0">
                <a:solidFill>
                  <a:prstClr val="white"/>
                </a:solidFill>
                <a:latin typeface="Century Gothic" panose="020B0502020202020204"/>
              </a:rPr>
              <a:t> Lack of recognition of work-related mental health </a:t>
            </a:r>
          </a:p>
          <a:p>
            <a:pPr defTabSz="1219170" latinLnBrk="1"/>
            <a:r>
              <a:rPr lang="en-US" sz="2133" dirty="0">
                <a:solidFill>
                  <a:prstClr val="white"/>
                </a:solidFill>
                <a:latin typeface="Century Gothic" panose="020B0502020202020204"/>
              </a:rPr>
              <a:t>    stresses.  Traumatization may be an important dynamic</a:t>
            </a:r>
          </a:p>
          <a:p>
            <a:pPr marL="228594" indent="-228594" defTabSz="1219170" latinLnBrk="1">
              <a:buFont typeface="Wingdings" pitchFamily="2" charset="2"/>
              <a:buChar char="l"/>
            </a:pPr>
            <a:endParaRPr lang="en-US" altLang="ko-KR" sz="1600" dirty="0">
              <a:solidFill>
                <a:prstClr val="white">
                  <a:lumMod val="75000"/>
                  <a:lumOff val="25000"/>
                </a:prstClr>
              </a:solidFill>
              <a:latin typeface="Century Gothic" panose="020B0502020202020204"/>
              <a:ea typeface="HY중고딕" panose="02030600000101010101" pitchFamily="18" charset="-127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09323" y="1109292"/>
            <a:ext cx="7547317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 defTabSz="1219170" latinLnBrk="1">
              <a:buFont typeface="Wingdings" pitchFamily="2" charset="2"/>
              <a:buChar char="l"/>
            </a:pPr>
            <a:r>
              <a:rPr lang="en-US" sz="2133" dirty="0">
                <a:solidFill>
                  <a:prstClr val="white"/>
                </a:solidFill>
                <a:latin typeface="Century Gothic" panose="020B0502020202020204"/>
              </a:rPr>
              <a:t> Reports of pervasive burnout among workers</a:t>
            </a:r>
          </a:p>
          <a:p>
            <a:pPr defTabSz="1219170" latinLnBrk="1"/>
            <a:endParaRPr lang="en-US" sz="2133" dirty="0">
              <a:solidFill>
                <a:prstClr val="white"/>
              </a:solidFill>
              <a:latin typeface="Century Gothic" panose="020B0502020202020204"/>
            </a:endParaRPr>
          </a:p>
          <a:p>
            <a:pPr marL="228594" indent="-228594" defTabSz="1219170" latinLnBrk="1">
              <a:buFont typeface="Wingdings" pitchFamily="2" charset="2"/>
              <a:buChar char="l"/>
            </a:pPr>
            <a:endParaRPr lang="en-US" altLang="ko-KR" sz="1600" dirty="0">
              <a:solidFill>
                <a:prstClr val="white">
                  <a:lumMod val="75000"/>
                  <a:lumOff val="25000"/>
                </a:prstClr>
              </a:solidFill>
              <a:latin typeface="Century Gothic" panose="020B0502020202020204"/>
              <a:ea typeface="HY중고딕" panose="02030600000101010101" pitchFamily="18" charset="-127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85235" y="2545475"/>
            <a:ext cx="7279383" cy="1323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 defTabSz="1219170" latinLnBrk="1">
              <a:buFont typeface="Wingdings" pitchFamily="2" charset="2"/>
              <a:buChar char="l"/>
            </a:pPr>
            <a:r>
              <a:rPr lang="en-US" sz="2133" dirty="0">
                <a:solidFill>
                  <a:prstClr val="white"/>
                </a:solidFill>
                <a:latin typeface="Century Gothic" panose="020B0502020202020204"/>
              </a:rPr>
              <a:t>Concern over adequacy of staff training, supports, salaries and benefits, and reported high rates of </a:t>
            </a:r>
          </a:p>
          <a:p>
            <a:pPr defTabSz="1219170" latinLnBrk="1"/>
            <a:r>
              <a:rPr lang="en-US" sz="2133" dirty="0">
                <a:solidFill>
                  <a:prstClr val="white"/>
                </a:solidFill>
                <a:latin typeface="Century Gothic" panose="020B0502020202020204"/>
              </a:rPr>
              <a:t>   turn-over.  Very costly for organizations</a:t>
            </a:r>
          </a:p>
          <a:p>
            <a:pPr marL="228594" indent="-228594" defTabSz="1219170" latinLnBrk="1">
              <a:buFont typeface="Wingdings" pitchFamily="2" charset="2"/>
              <a:buChar char="l"/>
            </a:pPr>
            <a:endParaRPr lang="en-US" altLang="ko-KR" sz="1600" dirty="0">
              <a:solidFill>
                <a:prstClr val="white">
                  <a:lumMod val="75000"/>
                  <a:lumOff val="25000"/>
                </a:prstClr>
              </a:solidFill>
              <a:latin typeface="Century Gothic" panose="020B0502020202020204"/>
              <a:ea typeface="HY중고딕" panose="02030600000101010101" pitchFamily="18" charset="-127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BE2D76-C6C3-46FE-B1D0-5ED5D0739C6B}"/>
              </a:ext>
            </a:extLst>
          </p:cNvPr>
          <p:cNvSpPr txBox="1"/>
          <p:nvPr/>
        </p:nvSpPr>
        <p:spPr>
          <a:xfrm>
            <a:off x="4232504" y="3791035"/>
            <a:ext cx="7776864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 defTabSz="1219170" latinLnBrk="1">
              <a:buFont typeface="Wingdings" pitchFamily="2" charset="2"/>
              <a:buChar char="l"/>
            </a:pPr>
            <a:r>
              <a:rPr lang="en-US" sz="2133" dirty="0">
                <a:solidFill>
                  <a:prstClr val="white"/>
                </a:solidFill>
                <a:latin typeface="Century Gothic" panose="020B0502020202020204"/>
              </a:rPr>
              <a:t>  COVID exposure and precautions may be adding</a:t>
            </a:r>
          </a:p>
          <a:p>
            <a:pPr defTabSz="1219170" latinLnBrk="1"/>
            <a:r>
              <a:rPr lang="en-US" sz="2133" dirty="0">
                <a:solidFill>
                  <a:prstClr val="white"/>
                </a:solidFill>
                <a:latin typeface="Century Gothic" panose="020B0502020202020204"/>
              </a:rPr>
              <a:t>     significantly to this burden. </a:t>
            </a:r>
            <a:endParaRPr lang="en-US" altLang="ko-KR" sz="1600" dirty="0">
              <a:solidFill>
                <a:prstClr val="white">
                  <a:lumMod val="75000"/>
                  <a:lumOff val="25000"/>
                </a:prstClr>
              </a:solidFill>
              <a:latin typeface="Century Gothic" panose="020B0502020202020204"/>
              <a:ea typeface="HY중고딕" panose="02030600000101010101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3973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7509B08A-C1EC-478C-86AF-60ADE06D9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US" sz="240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C2716F3-FAD0-455A-A8DB-42C18DFDD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89" y="685801"/>
            <a:ext cx="4818656" cy="4603748"/>
          </a:xfrm>
        </p:spPr>
        <p:txBody>
          <a:bodyPr>
            <a:normAutofit/>
          </a:bodyPr>
          <a:lstStyle/>
          <a:p>
            <a:pPr algn="r"/>
            <a:r>
              <a:rPr lang="en-US" sz="5200" dirty="0"/>
              <a:t>Prior Five Studies  </a:t>
            </a:r>
            <a:br>
              <a:rPr lang="en-US" sz="5200" dirty="0"/>
            </a:br>
            <a:r>
              <a:rPr lang="en-US" sz="5200" dirty="0"/>
              <a:t>2014 - 2019</a:t>
            </a:r>
            <a:br>
              <a:rPr lang="en-CA" sz="5200" dirty="0"/>
            </a:br>
            <a:endParaRPr lang="en-CA" sz="5200" dirty="0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221CC330-4259-4C32-BF8B-5FE13FFAB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1" cy="6858000"/>
          </a:xfrm>
          <a:prstGeom prst="rect">
            <a:avLst/>
          </a:prstGeom>
          <a:solidFill>
            <a:schemeClr val="bg2">
              <a:alpha val="9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US" sz="240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E114CB-B76C-40C0-9B30-82DF13353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5651" y="685800"/>
            <a:ext cx="4878959" cy="4603749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Emergency shelters in Calgary</a:t>
            </a:r>
          </a:p>
          <a:p>
            <a:r>
              <a:rPr lang="en-US">
                <a:solidFill>
                  <a:schemeClr val="tx1"/>
                </a:solidFill>
              </a:rPr>
              <a:t>Emergency shelters in Edmonton</a:t>
            </a:r>
          </a:p>
          <a:p>
            <a:r>
              <a:rPr lang="en-CA">
                <a:solidFill>
                  <a:schemeClr val="tx1"/>
                </a:solidFill>
              </a:rPr>
              <a:t>Domestic Violence Shelters – Calgary </a:t>
            </a:r>
          </a:p>
          <a:p>
            <a:r>
              <a:rPr lang="en-CA">
                <a:solidFill>
                  <a:schemeClr val="tx1"/>
                </a:solidFill>
              </a:rPr>
              <a:t>Homeless housing and support services Saint John, NB</a:t>
            </a:r>
          </a:p>
          <a:p>
            <a:r>
              <a:rPr lang="en-CA">
                <a:solidFill>
                  <a:schemeClr val="tx1"/>
                </a:solidFill>
              </a:rPr>
              <a:t>Housing and support programs serving  homeless people - Calgary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1B95C62-EDCC-45DB-8DC2-01A331B21EEE}"/>
              </a:ext>
            </a:extLst>
          </p:cNvPr>
          <p:cNvSpPr txBox="1">
            <a:spLocks/>
          </p:cNvSpPr>
          <p:nvPr/>
        </p:nvSpPr>
        <p:spPr>
          <a:xfrm>
            <a:off x="3023659" y="2564904"/>
            <a:ext cx="7488832" cy="15070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457189"/>
            <a:endParaRPr lang="en-US" sz="3600" dirty="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92712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B9403C7F-76AE-4587-92A2-D4E41EBE6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US" sz="240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8579" y="4487332"/>
            <a:ext cx="5627157" cy="1507067"/>
          </a:xfrm>
        </p:spPr>
        <p:txBody>
          <a:bodyPr>
            <a:normAutofit/>
          </a:bodyPr>
          <a:lstStyle/>
          <a:p>
            <a:r>
              <a:rPr lang="en-US" dirty="0"/>
              <a:t>Key questions</a:t>
            </a: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560F7639-AEBB-4E6A-A774-C9D6DEEB3D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09" r="24392"/>
          <a:stretch/>
        </p:blipFill>
        <p:spPr>
          <a:xfrm>
            <a:off x="832" y="13"/>
            <a:ext cx="3502025" cy="6857987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4612" y="685800"/>
            <a:ext cx="6626072" cy="36152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67"/>
              <a:t>Are there high rates of burnout? Is traumatic stress greater prevalent?</a:t>
            </a:r>
          </a:p>
          <a:p>
            <a:pPr>
              <a:lnSpc>
                <a:spcPct val="90000"/>
              </a:lnSpc>
            </a:pPr>
            <a:endParaRPr lang="en-US" sz="1867"/>
          </a:p>
          <a:p>
            <a:pPr>
              <a:lnSpc>
                <a:spcPct val="90000"/>
              </a:lnSpc>
            </a:pPr>
            <a:r>
              <a:rPr lang="en-US" sz="1867"/>
              <a:t>Are staff adequately trained ?</a:t>
            </a:r>
          </a:p>
          <a:p>
            <a:pPr>
              <a:lnSpc>
                <a:spcPct val="90000"/>
              </a:lnSpc>
            </a:pPr>
            <a:endParaRPr lang="en-US" sz="1867"/>
          </a:p>
          <a:p>
            <a:pPr>
              <a:lnSpc>
                <a:spcPct val="90000"/>
              </a:lnSpc>
            </a:pPr>
            <a:r>
              <a:rPr lang="en-US" sz="1867"/>
              <a:t>Are organizational supports seen as adequate?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67"/>
          </a:p>
          <a:p>
            <a:pPr>
              <a:lnSpc>
                <a:spcPct val="90000"/>
              </a:lnSpc>
            </a:pPr>
            <a:r>
              <a:rPr lang="en-US" sz="1867"/>
              <a:t>Given the pervasive effects of trauma in the lives of clients, does this impact staff through vicarious traumatization of direct traumatic stress?</a:t>
            </a:r>
          </a:p>
        </p:txBody>
      </p:sp>
      <p:grpSp>
        <p:nvGrpSpPr>
          <p:cNvPr id="20" name="Group 10">
            <a:extLst>
              <a:ext uri="{FF2B5EF4-FFF2-40B4-BE49-F238E27FC236}">
                <a16:creationId xmlns:a16="http://schemas.microsoft.com/office/drawing/2014/main" id="{D6C71778-3DDA-4748-AEBB-2A4B75016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73" y="2963331"/>
            <a:ext cx="2981860" cy="3208867"/>
            <a:chOff x="9206969" y="2963333"/>
            <a:chExt cx="2981858" cy="32088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A1F5C7D-5183-424E-BD72-BBFC59C5A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848F76E-D8DE-4826-901B-4E409024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AE84420-E672-4A16-8384-42BDDC4A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44D91EB-FA8D-4FD3-88F8-053F9962B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56B711F-46BD-4789-926C-CF2F01F71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16112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509B08A-C1EC-478C-86AF-60ADE06D9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US" sz="240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55552C-D22D-46BE-B05A-7A358A9B5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89" y="685801"/>
            <a:ext cx="4818656" cy="4603748"/>
          </a:xfrm>
        </p:spPr>
        <p:txBody>
          <a:bodyPr>
            <a:normAutofit/>
          </a:bodyPr>
          <a:lstStyle/>
          <a:p>
            <a:pPr algn="r"/>
            <a:r>
              <a:rPr lang="en-US" sz="5200"/>
              <a:t>What did we measure? </a:t>
            </a:r>
            <a:endParaRPr lang="en-CA" sz="52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1CC330-4259-4C32-BF8B-5FE13FFAB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1" cy="6858000"/>
          </a:xfrm>
          <a:prstGeom prst="rect">
            <a:avLst/>
          </a:prstGeom>
          <a:solidFill>
            <a:schemeClr val="bg2">
              <a:alpha val="9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US" sz="240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A87C2A-B7C2-4688-A922-C3B682CF8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5651" y="685800"/>
            <a:ext cx="4878959" cy="4603749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Burnout and professional quality of life  (PROQoL)</a:t>
            </a:r>
          </a:p>
          <a:p>
            <a:r>
              <a:rPr lang="en-US">
                <a:solidFill>
                  <a:schemeClr val="tx1"/>
                </a:solidFill>
              </a:rPr>
              <a:t>Traumatic stress symptoms  (PCL)</a:t>
            </a:r>
          </a:p>
          <a:p>
            <a:r>
              <a:rPr lang="en-US">
                <a:solidFill>
                  <a:schemeClr val="tx1"/>
                </a:solidFill>
              </a:rPr>
              <a:t>Life events  (LEC)</a:t>
            </a:r>
          </a:p>
          <a:p>
            <a:r>
              <a:rPr lang="en-US">
                <a:solidFill>
                  <a:schemeClr val="tx1"/>
                </a:solidFill>
              </a:rPr>
              <a:t>Organizational and supervisory supports</a:t>
            </a:r>
          </a:p>
          <a:p>
            <a:r>
              <a:rPr lang="en-US">
                <a:solidFill>
                  <a:schemeClr val="tx1"/>
                </a:solidFill>
              </a:rPr>
              <a:t>Personal coping strategies</a:t>
            </a:r>
          </a:p>
          <a:p>
            <a:r>
              <a:rPr lang="en-CA">
                <a:solidFill>
                  <a:schemeClr val="tx1"/>
                </a:solidFill>
              </a:rPr>
              <a:t>Life experiences and supports for Indigenous staff</a:t>
            </a:r>
          </a:p>
        </p:txBody>
      </p:sp>
    </p:spTree>
    <p:extLst>
      <p:ext uri="{BB962C8B-B14F-4D97-AF65-F5344CB8AC3E}">
        <p14:creationId xmlns:p14="http://schemas.microsoft.com/office/powerpoint/2010/main" val="2047289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6085" y="164638"/>
            <a:ext cx="12192000" cy="768085"/>
          </a:xfrm>
        </p:spPr>
        <p:txBody>
          <a:bodyPr/>
          <a:lstStyle/>
          <a:p>
            <a:r>
              <a:rPr lang="en-US" altLang="ko-KR" sz="3733" dirty="0"/>
              <a:t>Traumatic Stress and Vicarious Traumatization</a:t>
            </a:r>
            <a:endParaRPr lang="ko-KR" altLang="en-US" sz="3733" dirty="0"/>
          </a:p>
        </p:txBody>
      </p:sp>
      <p:sp>
        <p:nvSpPr>
          <p:cNvPr id="4" name="Rectangle 3"/>
          <p:cNvSpPr/>
          <p:nvPr/>
        </p:nvSpPr>
        <p:spPr>
          <a:xfrm>
            <a:off x="6480043" y="3848358"/>
            <a:ext cx="4378052" cy="4800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Century Gothic" panose="020B0502020202020204"/>
              <a:ea typeface="HY중고딕" panose="02030600000101010101" pitchFamily="18" charset="-127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9270412" y="2485259"/>
            <a:ext cx="2112235" cy="3206251"/>
          </a:xfrm>
          <a:prstGeom prst="chevron">
            <a:avLst>
              <a:gd name="adj" fmla="val 691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Century Gothic" panose="020B0502020202020204"/>
              <a:ea typeface="HY중고딕" panose="02030600000101010101" pitchFamily="18" charset="-127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6480042" y="4396128"/>
            <a:ext cx="3840428" cy="480053"/>
          </a:xfrm>
          <a:custGeom>
            <a:avLst/>
            <a:gdLst>
              <a:gd name="connsiteX0" fmla="*/ 0 w 2880321"/>
              <a:gd name="connsiteY0" fmla="*/ 0 h 360040"/>
              <a:gd name="connsiteX1" fmla="*/ 2880321 w 2880321"/>
              <a:gd name="connsiteY1" fmla="*/ 0 h 360040"/>
              <a:gd name="connsiteX2" fmla="*/ 2880321 w 2880321"/>
              <a:gd name="connsiteY2" fmla="*/ 360040 h 360040"/>
              <a:gd name="connsiteX3" fmla="*/ 0 w 2880321"/>
              <a:gd name="connsiteY3" fmla="*/ 360040 h 360040"/>
              <a:gd name="connsiteX4" fmla="*/ 0 w 2880321"/>
              <a:gd name="connsiteY4" fmla="*/ 0 h 360040"/>
              <a:gd name="connsiteX0" fmla="*/ 0 w 2880321"/>
              <a:gd name="connsiteY0" fmla="*/ 0 h 360040"/>
              <a:gd name="connsiteX1" fmla="*/ 2880321 w 2880321"/>
              <a:gd name="connsiteY1" fmla="*/ 0 h 360040"/>
              <a:gd name="connsiteX2" fmla="*/ 2586122 w 2880321"/>
              <a:gd name="connsiteY2" fmla="*/ 312332 h 360040"/>
              <a:gd name="connsiteX3" fmla="*/ 0 w 2880321"/>
              <a:gd name="connsiteY3" fmla="*/ 360040 h 360040"/>
              <a:gd name="connsiteX4" fmla="*/ 0 w 2880321"/>
              <a:gd name="connsiteY4" fmla="*/ 0 h 360040"/>
              <a:gd name="connsiteX0" fmla="*/ 0 w 2880321"/>
              <a:gd name="connsiteY0" fmla="*/ 0 h 360040"/>
              <a:gd name="connsiteX1" fmla="*/ 2880321 w 2880321"/>
              <a:gd name="connsiteY1" fmla="*/ 0 h 360040"/>
              <a:gd name="connsiteX2" fmla="*/ 2538415 w 2880321"/>
              <a:gd name="connsiteY2" fmla="*/ 296430 h 360040"/>
              <a:gd name="connsiteX3" fmla="*/ 0 w 2880321"/>
              <a:gd name="connsiteY3" fmla="*/ 360040 h 360040"/>
              <a:gd name="connsiteX4" fmla="*/ 0 w 2880321"/>
              <a:gd name="connsiteY4" fmla="*/ 0 h 360040"/>
              <a:gd name="connsiteX0" fmla="*/ 0 w 2880321"/>
              <a:gd name="connsiteY0" fmla="*/ 0 h 360040"/>
              <a:gd name="connsiteX1" fmla="*/ 2880321 w 2880321"/>
              <a:gd name="connsiteY1" fmla="*/ 0 h 360040"/>
              <a:gd name="connsiteX2" fmla="*/ 2545449 w 2880321"/>
              <a:gd name="connsiteY2" fmla="*/ 338633 h 360040"/>
              <a:gd name="connsiteX3" fmla="*/ 0 w 2880321"/>
              <a:gd name="connsiteY3" fmla="*/ 360040 h 360040"/>
              <a:gd name="connsiteX4" fmla="*/ 0 w 2880321"/>
              <a:gd name="connsiteY4" fmla="*/ 0 h 360040"/>
              <a:gd name="connsiteX0" fmla="*/ 0 w 2880321"/>
              <a:gd name="connsiteY0" fmla="*/ 0 h 360040"/>
              <a:gd name="connsiteX1" fmla="*/ 2880321 w 2880321"/>
              <a:gd name="connsiteY1" fmla="*/ 0 h 360040"/>
              <a:gd name="connsiteX2" fmla="*/ 2531381 w 2880321"/>
              <a:gd name="connsiteY2" fmla="*/ 359735 h 360040"/>
              <a:gd name="connsiteX3" fmla="*/ 0 w 2880321"/>
              <a:gd name="connsiteY3" fmla="*/ 360040 h 360040"/>
              <a:gd name="connsiteX4" fmla="*/ 0 w 2880321"/>
              <a:gd name="connsiteY4" fmla="*/ 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21" h="360040">
                <a:moveTo>
                  <a:pt x="0" y="0"/>
                </a:moveTo>
                <a:lnTo>
                  <a:pt x="2880321" y="0"/>
                </a:lnTo>
                <a:lnTo>
                  <a:pt x="2531381" y="359735"/>
                </a:lnTo>
                <a:lnTo>
                  <a:pt x="0" y="3600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 dirty="0">
              <a:solidFill>
                <a:prstClr val="white"/>
              </a:solidFill>
              <a:latin typeface="Century Gothic" panose="020B0502020202020204"/>
              <a:ea typeface="HY중고딕" panose="02030600000101010101" pitchFamily="18" charset="-127"/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6486102" y="3300586"/>
            <a:ext cx="3840428" cy="480053"/>
          </a:xfrm>
          <a:custGeom>
            <a:avLst/>
            <a:gdLst>
              <a:gd name="connsiteX0" fmla="*/ 0 w 2880321"/>
              <a:gd name="connsiteY0" fmla="*/ 0 h 360040"/>
              <a:gd name="connsiteX1" fmla="*/ 2880321 w 2880321"/>
              <a:gd name="connsiteY1" fmla="*/ 0 h 360040"/>
              <a:gd name="connsiteX2" fmla="*/ 2880321 w 2880321"/>
              <a:gd name="connsiteY2" fmla="*/ 360040 h 360040"/>
              <a:gd name="connsiteX3" fmla="*/ 0 w 2880321"/>
              <a:gd name="connsiteY3" fmla="*/ 360040 h 360040"/>
              <a:gd name="connsiteX4" fmla="*/ 0 w 2880321"/>
              <a:gd name="connsiteY4" fmla="*/ 0 h 360040"/>
              <a:gd name="connsiteX0" fmla="*/ 0 w 2880321"/>
              <a:gd name="connsiteY0" fmla="*/ 0 h 360040"/>
              <a:gd name="connsiteX1" fmla="*/ 2514561 w 2880321"/>
              <a:gd name="connsiteY1" fmla="*/ 7951 h 360040"/>
              <a:gd name="connsiteX2" fmla="*/ 2880321 w 2880321"/>
              <a:gd name="connsiteY2" fmla="*/ 360040 h 360040"/>
              <a:gd name="connsiteX3" fmla="*/ 0 w 2880321"/>
              <a:gd name="connsiteY3" fmla="*/ 360040 h 360040"/>
              <a:gd name="connsiteX4" fmla="*/ 0 w 2880321"/>
              <a:gd name="connsiteY4" fmla="*/ 0 h 360040"/>
              <a:gd name="connsiteX0" fmla="*/ 0 w 2880321"/>
              <a:gd name="connsiteY0" fmla="*/ 0 h 360040"/>
              <a:gd name="connsiteX1" fmla="*/ 2521595 w 2880321"/>
              <a:gd name="connsiteY1" fmla="*/ 917 h 360040"/>
              <a:gd name="connsiteX2" fmla="*/ 2880321 w 2880321"/>
              <a:gd name="connsiteY2" fmla="*/ 360040 h 360040"/>
              <a:gd name="connsiteX3" fmla="*/ 0 w 2880321"/>
              <a:gd name="connsiteY3" fmla="*/ 360040 h 360040"/>
              <a:gd name="connsiteX4" fmla="*/ 0 w 2880321"/>
              <a:gd name="connsiteY4" fmla="*/ 0 h 360040"/>
              <a:gd name="connsiteX0" fmla="*/ 0 w 2880321"/>
              <a:gd name="connsiteY0" fmla="*/ 0 h 360040"/>
              <a:gd name="connsiteX1" fmla="*/ 2521595 w 2880321"/>
              <a:gd name="connsiteY1" fmla="*/ 917 h 360040"/>
              <a:gd name="connsiteX2" fmla="*/ 2880321 w 2880321"/>
              <a:gd name="connsiteY2" fmla="*/ 360040 h 360040"/>
              <a:gd name="connsiteX3" fmla="*/ 0 w 2880321"/>
              <a:gd name="connsiteY3" fmla="*/ 360040 h 360040"/>
              <a:gd name="connsiteX4" fmla="*/ 0 w 2880321"/>
              <a:gd name="connsiteY4" fmla="*/ 0 h 360040"/>
              <a:gd name="connsiteX0" fmla="*/ 0 w 2880321"/>
              <a:gd name="connsiteY0" fmla="*/ 0 h 360040"/>
              <a:gd name="connsiteX1" fmla="*/ 2528629 w 2880321"/>
              <a:gd name="connsiteY1" fmla="*/ 14985 h 360040"/>
              <a:gd name="connsiteX2" fmla="*/ 2880321 w 2880321"/>
              <a:gd name="connsiteY2" fmla="*/ 360040 h 360040"/>
              <a:gd name="connsiteX3" fmla="*/ 0 w 2880321"/>
              <a:gd name="connsiteY3" fmla="*/ 360040 h 360040"/>
              <a:gd name="connsiteX4" fmla="*/ 0 w 2880321"/>
              <a:gd name="connsiteY4" fmla="*/ 0 h 360040"/>
              <a:gd name="connsiteX0" fmla="*/ 0 w 2880321"/>
              <a:gd name="connsiteY0" fmla="*/ 0 h 360040"/>
              <a:gd name="connsiteX1" fmla="*/ 2535662 w 2880321"/>
              <a:gd name="connsiteY1" fmla="*/ 7951 h 360040"/>
              <a:gd name="connsiteX2" fmla="*/ 2880321 w 2880321"/>
              <a:gd name="connsiteY2" fmla="*/ 360040 h 360040"/>
              <a:gd name="connsiteX3" fmla="*/ 0 w 2880321"/>
              <a:gd name="connsiteY3" fmla="*/ 360040 h 360040"/>
              <a:gd name="connsiteX4" fmla="*/ 0 w 2880321"/>
              <a:gd name="connsiteY4" fmla="*/ 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21" h="360040">
                <a:moveTo>
                  <a:pt x="0" y="0"/>
                </a:moveTo>
                <a:lnTo>
                  <a:pt x="2535662" y="7951"/>
                </a:lnTo>
                <a:lnTo>
                  <a:pt x="2880321" y="360040"/>
                </a:lnTo>
                <a:lnTo>
                  <a:pt x="0" y="3600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 dirty="0">
              <a:solidFill>
                <a:prstClr val="white"/>
              </a:solidFill>
              <a:latin typeface="Century Gothic" panose="020B0502020202020204"/>
              <a:ea typeface="HY중고딕" panose="02030600000101010101" pitchFamily="18" charset="-127"/>
            </a:endParaRPr>
          </a:p>
        </p:txBody>
      </p:sp>
      <p:sp>
        <p:nvSpPr>
          <p:cNvPr id="8" name="Parallelogram 7"/>
          <p:cNvSpPr/>
          <p:nvPr/>
        </p:nvSpPr>
        <p:spPr>
          <a:xfrm>
            <a:off x="8412375" y="4396128"/>
            <a:ext cx="1914155" cy="1295381"/>
          </a:xfrm>
          <a:prstGeom prst="parallelogram">
            <a:avLst>
              <a:gd name="adj" fmla="val 962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Century Gothic" panose="020B0502020202020204"/>
              <a:ea typeface="HY중고딕" panose="02030600000101010101" pitchFamily="18" charset="-127"/>
            </a:endParaRPr>
          </a:p>
        </p:txBody>
      </p:sp>
      <p:sp>
        <p:nvSpPr>
          <p:cNvPr id="9" name="Parallelogram 8"/>
          <p:cNvSpPr/>
          <p:nvPr/>
        </p:nvSpPr>
        <p:spPr>
          <a:xfrm flipH="1">
            <a:off x="8412375" y="2485258"/>
            <a:ext cx="1914155" cy="1295381"/>
          </a:xfrm>
          <a:prstGeom prst="parallelogram">
            <a:avLst>
              <a:gd name="adj" fmla="val 962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Century Gothic" panose="020B0502020202020204"/>
              <a:ea typeface="HY중고딕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361" y="1421644"/>
            <a:ext cx="3373593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 latinLnBrk="1"/>
            <a:r>
              <a:rPr lang="en-US" altLang="ko-KR" sz="1867" dirty="0">
                <a:solidFill>
                  <a:prstClr val="white">
                    <a:lumMod val="75000"/>
                    <a:lumOff val="25000"/>
                  </a:prstClr>
                </a:solidFill>
                <a:latin typeface="Century Gothic" panose="020B0502020202020204"/>
                <a:ea typeface="HY중고딕" panose="02030600000101010101" pitchFamily="18" charset="-127"/>
                <a:cs typeface="Arial" pitchFamily="34" charset="0"/>
              </a:rPr>
              <a:t>33% - 41% of staff report rates of traumatic stress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64085" y="3903718"/>
            <a:ext cx="248444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altLang="ko-KR" sz="1867" b="1" dirty="0">
                <a:solidFill>
                  <a:prstClr val="black"/>
                </a:solidFill>
                <a:latin typeface="Century Gothic" panose="020B0502020202020204"/>
                <a:ea typeface="HY중고딕" panose="02030600000101010101" pitchFamily="18" charset="-127"/>
                <a:cs typeface="Arial" pitchFamily="34" charset="0"/>
              </a:rPr>
              <a:t>Why this difference</a:t>
            </a:r>
            <a:endParaRPr lang="ko-KR" altLang="en-US" sz="1867" b="1" dirty="0">
              <a:solidFill>
                <a:prstClr val="black"/>
              </a:solidFill>
              <a:latin typeface="Century Gothic" panose="020B0502020202020204"/>
              <a:ea typeface="HY중고딕" panose="02030600000101010101" pitchFamily="18" charset="-127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9350" y="5078207"/>
            <a:ext cx="3762607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 latinLnBrk="1"/>
            <a:r>
              <a:rPr lang="en-US" altLang="ko-KR" sz="1867" dirty="0">
                <a:solidFill>
                  <a:prstClr val="white">
                    <a:lumMod val="75000"/>
                    <a:lumOff val="25000"/>
                  </a:prstClr>
                </a:solidFill>
                <a:latin typeface="Century Gothic" panose="020B0502020202020204"/>
                <a:ea typeface="HY중고딕" panose="02030600000101010101" pitchFamily="18" charset="-127"/>
                <a:cs typeface="Arial" pitchFamily="34" charset="0"/>
              </a:rPr>
              <a:t>24% of staff report secondary traumatic stress (STS)</a:t>
            </a:r>
            <a:endParaRPr lang="en-US" altLang="ko-KR" sz="1600" dirty="0">
              <a:solidFill>
                <a:prstClr val="white">
                  <a:lumMod val="75000"/>
                  <a:lumOff val="25000"/>
                </a:prstClr>
              </a:solidFill>
              <a:latin typeface="Century Gothic" panose="020B0502020202020204"/>
              <a:ea typeface="HY중고딕" panose="02030600000101010101" pitchFamily="18" charset="-127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15508" y="2278306"/>
            <a:ext cx="3315331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latinLnBrk="1"/>
            <a:r>
              <a:rPr lang="en-US" altLang="ko-KR" sz="5867" b="1" dirty="0">
                <a:solidFill>
                  <a:srgbClr val="A50E82"/>
                </a:solidFill>
                <a:latin typeface="Century Gothic" panose="020B0502020202020204"/>
                <a:ea typeface="HY중고딕" panose="02030600000101010101" pitchFamily="18" charset="-127"/>
                <a:cs typeface="Arial" pitchFamily="34" charset="0"/>
              </a:rPr>
              <a:t>33 – 41%</a:t>
            </a:r>
            <a:endParaRPr lang="ko-KR" altLang="en-US" sz="3733" b="1" dirty="0">
              <a:solidFill>
                <a:srgbClr val="A50E82"/>
              </a:solidFill>
              <a:latin typeface="Century Gothic" panose="020B0502020202020204"/>
              <a:ea typeface="HY중고딕" panose="02030600000101010101" pitchFamily="18" charset="-127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87755" y="5009037"/>
            <a:ext cx="1439818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latinLnBrk="1"/>
            <a:r>
              <a:rPr lang="en-US" altLang="ko-KR" sz="5867" b="1" dirty="0">
                <a:solidFill>
                  <a:srgbClr val="6A9E1F"/>
                </a:solidFill>
                <a:latin typeface="Century Gothic" panose="020B0502020202020204"/>
                <a:ea typeface="HY중고딕" panose="02030600000101010101" pitchFamily="18" charset="-127"/>
                <a:cs typeface="Arial" pitchFamily="34" charset="0"/>
              </a:rPr>
              <a:t>24</a:t>
            </a:r>
            <a:r>
              <a:rPr lang="en-US" altLang="ko-KR" sz="3733" b="1" dirty="0">
                <a:solidFill>
                  <a:srgbClr val="6A9E1F"/>
                </a:solidFill>
                <a:latin typeface="Century Gothic" panose="020B0502020202020204"/>
                <a:ea typeface="HY중고딕" panose="02030600000101010101" pitchFamily="18" charset="-127"/>
                <a:cs typeface="Arial" pitchFamily="34" charset="0"/>
              </a:rPr>
              <a:t>%</a:t>
            </a:r>
            <a:endParaRPr lang="ko-KR" altLang="en-US" sz="3733" b="1" dirty="0">
              <a:solidFill>
                <a:srgbClr val="6A9E1F"/>
              </a:solidFill>
              <a:latin typeface="Century Gothic" panose="020B0502020202020204"/>
              <a:ea typeface="HY중고딕" panose="02030600000101010101" pitchFamily="18" charset="-127"/>
              <a:cs typeface="Arial" pitchFamily="34" charset="0"/>
            </a:endParaRPr>
          </a:p>
        </p:txBody>
      </p:sp>
      <p:cxnSp>
        <p:nvCxnSpPr>
          <p:cNvPr id="19" name="Elbow Connector 18"/>
          <p:cNvCxnSpPr>
            <a:endCxn id="16" idx="3"/>
          </p:cNvCxnSpPr>
          <p:nvPr/>
        </p:nvCxnSpPr>
        <p:spPr>
          <a:xfrm rot="5400000" flipH="1" flipV="1">
            <a:off x="5314229" y="2875544"/>
            <a:ext cx="916242" cy="716977"/>
          </a:xfrm>
          <a:prstGeom prst="bentConnector4">
            <a:avLst>
              <a:gd name="adj1" fmla="val 22845"/>
              <a:gd name="adj2" fmla="val 131884"/>
            </a:avLst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 rot="10800000" flipV="1">
            <a:off x="5397143" y="4636153"/>
            <a:ext cx="1082899" cy="926881"/>
          </a:xfrm>
          <a:prstGeom prst="bentConnector3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229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6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27CB892-5F19-4DED-A052-70A8259BA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4487332"/>
            <a:ext cx="10404343" cy="1507067"/>
          </a:xfrm>
        </p:spPr>
        <p:txBody>
          <a:bodyPr>
            <a:normAutofit/>
          </a:bodyPr>
          <a:lstStyle/>
          <a:p>
            <a:r>
              <a:rPr lang="en-CA" dirty="0"/>
              <a:t>	Burnout 					and 				PTSD</a:t>
            </a:r>
          </a:p>
        </p:txBody>
      </p:sp>
      <p:pic>
        <p:nvPicPr>
          <p:cNvPr id="1028" name="Picture 4" descr="Dying Embers | A. Stettin | Flickr">
            <a:extLst>
              <a:ext uri="{FF2B5EF4-FFF2-40B4-BE49-F238E27FC236}">
                <a16:creationId xmlns:a16="http://schemas.microsoft.com/office/drawing/2014/main" id="{AC5DA685-986B-4564-9CD4-1FCB512D6D5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685" y="844158"/>
            <a:ext cx="4938183" cy="329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to Make a Campfire in 11 Steps | Trespass Advice">
            <a:extLst>
              <a:ext uri="{FF2B5EF4-FFF2-40B4-BE49-F238E27FC236}">
                <a16:creationId xmlns:a16="http://schemas.microsoft.com/office/drawing/2014/main" id="{0356E219-C125-4B3F-8DDF-5A6BD2DCBA3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43" y="738373"/>
            <a:ext cx="4224469" cy="348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887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91744" y="191341"/>
            <a:ext cx="3936437" cy="1125424"/>
          </a:xfrm>
        </p:spPr>
        <p:txBody>
          <a:bodyPr>
            <a:normAutofit/>
          </a:bodyPr>
          <a:lstStyle/>
          <a:p>
            <a:r>
              <a:rPr lang="en-CA" altLang="ko-KR" sz="3733" dirty="0">
                <a:solidFill>
                  <a:srgbClr val="60605C"/>
                </a:solidFill>
                <a:highlight>
                  <a:srgbClr val="F2F2F2"/>
                </a:highlight>
              </a:rPr>
              <a:t>COVID Crisis               </a:t>
            </a:r>
            <a:endParaRPr lang="ko-KR" altLang="en-US" sz="3733" dirty="0">
              <a:solidFill>
                <a:srgbClr val="60605C"/>
              </a:solidFill>
              <a:highlight>
                <a:srgbClr val="F2F2F2"/>
              </a:highligh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6792" y="2180863"/>
            <a:ext cx="787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Century Gothic" panose="020B0502020202020204"/>
              <a:ea typeface="HY중고딕" panose="02030600000101010101" pitchFamily="18" charset="-127"/>
            </a:endParaRPr>
          </a:p>
        </p:txBody>
      </p:sp>
      <p:pic>
        <p:nvPicPr>
          <p:cNvPr id="9" name="Graphic 1">
            <a:extLst>
              <a:ext uri="{FF2B5EF4-FFF2-40B4-BE49-F238E27FC236}">
                <a16:creationId xmlns:a16="http://schemas.microsoft.com/office/drawing/2014/main" id="{F1BEB677-4542-421D-9CE2-43F9E72EBA6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18563" y="2303613"/>
            <a:ext cx="4128459" cy="45550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331331-D49C-405A-AADA-2371385D9547}"/>
              </a:ext>
            </a:extLst>
          </p:cNvPr>
          <p:cNvSpPr txBox="1"/>
          <p:nvPr/>
        </p:nvSpPr>
        <p:spPr>
          <a:xfrm>
            <a:off x="2831637" y="2832650"/>
            <a:ext cx="1536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CA" sz="2400" dirty="0">
                <a:solidFill>
                  <a:prstClr val="white"/>
                </a:solidFill>
                <a:latin typeface="Century Gothic" panose="020B0502020202020204"/>
              </a:rPr>
              <a:t>Danger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320AA3-248D-4427-8B33-AABB6A7775DD}"/>
              </a:ext>
            </a:extLst>
          </p:cNvPr>
          <p:cNvSpPr txBox="1"/>
          <p:nvPr/>
        </p:nvSpPr>
        <p:spPr>
          <a:xfrm>
            <a:off x="7515385" y="3621022"/>
            <a:ext cx="2531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CA" sz="2400" dirty="0">
                <a:solidFill>
                  <a:prstClr val="white"/>
                </a:solidFill>
                <a:latin typeface="Century Gothic" panose="020B0502020202020204"/>
              </a:rPr>
              <a:t>Opportunity</a:t>
            </a:r>
          </a:p>
        </p:txBody>
      </p:sp>
    </p:spTree>
    <p:extLst>
      <p:ext uri="{BB962C8B-B14F-4D97-AF65-F5344CB8AC3E}">
        <p14:creationId xmlns:p14="http://schemas.microsoft.com/office/powerpoint/2010/main" val="269521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A6793-8FF7-43EB-93B3-50F384351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2368"/>
            <a:ext cx="9144000" cy="932680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Agenda</a:t>
            </a:r>
            <a:endParaRPr lang="en-C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6D0AEB-05D5-4149-8C28-44254374B2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3933" y="1135048"/>
            <a:ext cx="9964133" cy="4961093"/>
          </a:xfrm>
        </p:spPr>
        <p:txBody>
          <a:bodyPr>
            <a:normAutofit/>
          </a:bodyPr>
          <a:lstStyle/>
          <a:p>
            <a:pPr algn="l"/>
            <a:endParaRPr lang="en-US" sz="3200" dirty="0"/>
          </a:p>
          <a:p>
            <a:pPr algn="l"/>
            <a:r>
              <a:rPr lang="en-US" sz="3600" dirty="0"/>
              <a:t>Presentations</a:t>
            </a:r>
          </a:p>
          <a:p>
            <a:pPr algn="l"/>
            <a:endParaRPr lang="en-US" sz="3600" dirty="0"/>
          </a:p>
          <a:p>
            <a:pPr marL="971550" lvl="1" indent="-514350" algn="l">
              <a:buFont typeface="Arial" panose="020B0604020202020204" pitchFamily="34" charset="0"/>
              <a:buChar char="•"/>
            </a:pPr>
            <a:r>
              <a:rPr lang="en-CA" sz="3200" b="0" i="0" dirty="0">
                <a:solidFill>
                  <a:srgbClr val="222222"/>
                </a:solidFill>
                <a:effectLst/>
              </a:rPr>
              <a:t>Travis Hedwig, University of Alaska Anchorage</a:t>
            </a:r>
          </a:p>
          <a:p>
            <a:pPr marL="971550" lvl="1" indent="-514350" algn="l">
              <a:buFont typeface="Arial" panose="020B0604020202020204" pitchFamily="34" charset="0"/>
              <a:buChar char="•"/>
            </a:pPr>
            <a:r>
              <a:rPr lang="en-US" sz="3200" dirty="0"/>
              <a:t>Jeannette </a:t>
            </a:r>
            <a:r>
              <a:rPr lang="en-US" sz="3200" dirty="0" err="1"/>
              <a:t>Waegemakers</a:t>
            </a:r>
            <a:r>
              <a:rPr lang="en-US" sz="3200" dirty="0"/>
              <a:t> Schiff, University of Calgary</a:t>
            </a:r>
          </a:p>
          <a:p>
            <a:pPr marL="971550" lvl="1" indent="-514350" algn="l">
              <a:buFont typeface="Arial" panose="020B0604020202020204" pitchFamily="34" charset="0"/>
              <a:buChar char="•"/>
            </a:pPr>
            <a:endParaRPr lang="en-US" sz="3600" dirty="0"/>
          </a:p>
          <a:p>
            <a:pPr algn="l"/>
            <a:r>
              <a:rPr lang="en-US" sz="3600" dirty="0"/>
              <a:t>Q&amp;A period</a:t>
            </a:r>
          </a:p>
        </p:txBody>
      </p:sp>
    </p:spTree>
    <p:extLst>
      <p:ext uri="{BB962C8B-B14F-4D97-AF65-F5344CB8AC3E}">
        <p14:creationId xmlns:p14="http://schemas.microsoft.com/office/powerpoint/2010/main" val="3563864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509B08A-C1EC-478C-86AF-60ADE06D9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US" sz="240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EF6010-BB24-4626-92D8-CCCE70EBD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89" y="685801"/>
            <a:ext cx="4818656" cy="4603748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CA" altLang="ko-KR" sz="4800"/>
              <a:t>Opportunities for Learning from COVID-19 Pandemic</a:t>
            </a:r>
            <a:br>
              <a:rPr lang="ko-KR" altLang="en-US" sz="4800"/>
            </a:br>
            <a:endParaRPr lang="en-CA" sz="4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1CC330-4259-4C32-BF8B-5FE13FFAB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1" cy="6858000"/>
          </a:xfrm>
          <a:prstGeom prst="rect">
            <a:avLst/>
          </a:prstGeom>
          <a:solidFill>
            <a:schemeClr val="bg2">
              <a:alpha val="9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US" sz="240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222BAC3-72B4-493C-9C4B-34E744D11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5651" y="260648"/>
            <a:ext cx="4878959" cy="6240693"/>
          </a:xfrm>
        </p:spPr>
        <p:txBody>
          <a:bodyPr>
            <a:normAutofit/>
          </a:bodyPr>
          <a:lstStyle/>
          <a:p>
            <a:endParaRPr lang="en-CA" altLang="ko-KR" dirty="0">
              <a:solidFill>
                <a:schemeClr val="tx1"/>
              </a:solidFill>
            </a:endParaRPr>
          </a:p>
          <a:p>
            <a:endParaRPr lang="en-CA" altLang="ko-KR" dirty="0">
              <a:solidFill>
                <a:schemeClr val="tx1"/>
              </a:solidFill>
            </a:endParaRPr>
          </a:p>
          <a:p>
            <a:r>
              <a:rPr lang="en-CA" altLang="ko-KR" dirty="0">
                <a:solidFill>
                  <a:schemeClr val="tx1"/>
                </a:solidFill>
              </a:rPr>
              <a:t>Frontline workers are especially vulnerable </a:t>
            </a:r>
          </a:p>
          <a:p>
            <a:r>
              <a:rPr lang="en-CA" altLang="ko-KR" dirty="0">
                <a:solidFill>
                  <a:schemeClr val="tx1"/>
                </a:solidFill>
              </a:rPr>
              <a:t>The have critical roles in assuring safety of extremely vulnerable people</a:t>
            </a:r>
          </a:p>
          <a:p>
            <a:r>
              <a:rPr lang="en-CA" altLang="ko-KR" dirty="0">
                <a:solidFill>
                  <a:schemeClr val="tx1"/>
                </a:solidFill>
              </a:rPr>
              <a:t>They can not always work from home.  Shelter staff always have direct contact</a:t>
            </a:r>
          </a:p>
          <a:p>
            <a:r>
              <a:rPr lang="en-CA" altLang="ko-KR" dirty="0">
                <a:solidFill>
                  <a:schemeClr val="tx1"/>
                </a:solidFill>
              </a:rPr>
              <a:t>PPE (Personal Protective Equipment) and psychosocial supports may not be sufficiently available</a:t>
            </a:r>
          </a:p>
          <a:p>
            <a:r>
              <a:rPr lang="en-CA" altLang="ko-KR" dirty="0">
                <a:solidFill>
                  <a:schemeClr val="tx1"/>
                </a:solidFill>
              </a:rPr>
              <a:t>Lack of flexibility in work conditions - frequency of in-person client  interactions</a:t>
            </a:r>
          </a:p>
          <a:p>
            <a:endParaRPr lang="en-CA" altLang="ko-KR" dirty="0">
              <a:solidFill>
                <a:schemeClr val="tx1"/>
              </a:solidFill>
            </a:endParaRPr>
          </a:p>
          <a:p>
            <a:endParaRPr lang="en-CA" altLang="ko-KR" dirty="0">
              <a:solidFill>
                <a:schemeClr val="tx1"/>
              </a:solidFill>
            </a:endParaRPr>
          </a:p>
          <a:p>
            <a:endParaRPr lang="en-CA" altLang="ko-K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28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altLang="ko-KR" sz="3200" dirty="0"/>
              <a:t>Lessons Learned from COVID-19 Pandemic</a:t>
            </a:r>
            <a:endParaRPr lang="ko-KR" altLang="en-US" sz="3200" dirty="0"/>
          </a:p>
        </p:txBody>
      </p:sp>
      <p:sp>
        <p:nvSpPr>
          <p:cNvPr id="4" name="Diamond 3"/>
          <p:cNvSpPr/>
          <p:nvPr/>
        </p:nvSpPr>
        <p:spPr>
          <a:xfrm>
            <a:off x="5193810" y="2126032"/>
            <a:ext cx="1787041" cy="1787041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 dirty="0">
              <a:solidFill>
                <a:prstClr val="white"/>
              </a:solidFill>
              <a:latin typeface="Century Gothic" panose="020B0502020202020204"/>
              <a:ea typeface="HY중고딕" panose="02030600000101010101" pitchFamily="18" charset="-127"/>
            </a:endParaRPr>
          </a:p>
        </p:txBody>
      </p:sp>
      <p:sp>
        <p:nvSpPr>
          <p:cNvPr id="5" name="Diamond 4"/>
          <p:cNvSpPr/>
          <p:nvPr/>
        </p:nvSpPr>
        <p:spPr>
          <a:xfrm>
            <a:off x="5193810" y="4077193"/>
            <a:ext cx="1787041" cy="1787041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Century Gothic" panose="020B0502020202020204"/>
              <a:ea typeface="HY중고딕" panose="02030600000101010101" pitchFamily="18" charset="-127"/>
            </a:endParaRPr>
          </a:p>
        </p:txBody>
      </p:sp>
      <p:sp>
        <p:nvSpPr>
          <p:cNvPr id="6" name="Diamond 5"/>
          <p:cNvSpPr/>
          <p:nvPr/>
        </p:nvSpPr>
        <p:spPr>
          <a:xfrm>
            <a:off x="4201193" y="3096026"/>
            <a:ext cx="1787041" cy="1787041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Century Gothic" panose="020B0502020202020204"/>
              <a:ea typeface="HY중고딕" panose="02030600000101010101" pitchFamily="18" charset="-127"/>
            </a:endParaRPr>
          </a:p>
        </p:txBody>
      </p:sp>
      <p:sp>
        <p:nvSpPr>
          <p:cNvPr id="7" name="Diamond 6"/>
          <p:cNvSpPr/>
          <p:nvPr/>
        </p:nvSpPr>
        <p:spPr>
          <a:xfrm>
            <a:off x="6214018" y="3096026"/>
            <a:ext cx="1787041" cy="1787041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Century Gothic" panose="020B0502020202020204"/>
              <a:ea typeface="HY중고딕" panose="02030600000101010101" pitchFamily="18" charset="-127"/>
            </a:endParaRPr>
          </a:p>
        </p:txBody>
      </p:sp>
      <p:sp>
        <p:nvSpPr>
          <p:cNvPr id="8" name="Diamond 7"/>
          <p:cNvSpPr/>
          <p:nvPr/>
        </p:nvSpPr>
        <p:spPr>
          <a:xfrm>
            <a:off x="4839422" y="3415141"/>
            <a:ext cx="1148812" cy="1148812"/>
          </a:xfrm>
          <a:prstGeom prst="diamond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Century Gothic" panose="020B0502020202020204"/>
              <a:ea typeface="HY중고딕" panose="02030600000101010101" pitchFamily="18" charset="-127"/>
            </a:endParaRPr>
          </a:p>
        </p:txBody>
      </p:sp>
      <p:sp>
        <p:nvSpPr>
          <p:cNvPr id="9" name="Diamond 8"/>
          <p:cNvSpPr/>
          <p:nvPr/>
        </p:nvSpPr>
        <p:spPr>
          <a:xfrm>
            <a:off x="5512925" y="4077193"/>
            <a:ext cx="1148812" cy="1148812"/>
          </a:xfrm>
          <a:prstGeom prst="diamond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Century Gothic" panose="020B0502020202020204"/>
              <a:ea typeface="HY중고딕" panose="02030600000101010101" pitchFamily="18" charset="-127"/>
            </a:endParaRPr>
          </a:p>
        </p:txBody>
      </p:sp>
      <p:sp>
        <p:nvSpPr>
          <p:cNvPr id="10" name="Diamond 9"/>
          <p:cNvSpPr/>
          <p:nvPr/>
        </p:nvSpPr>
        <p:spPr>
          <a:xfrm>
            <a:off x="6214018" y="3415141"/>
            <a:ext cx="1148812" cy="1148812"/>
          </a:xfrm>
          <a:prstGeom prst="diamond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Century Gothic" panose="020B0502020202020204"/>
              <a:ea typeface="HY중고딕" panose="02030600000101010101" pitchFamily="18" charset="-127"/>
            </a:endParaRPr>
          </a:p>
        </p:txBody>
      </p:sp>
      <p:sp>
        <p:nvSpPr>
          <p:cNvPr id="11" name="Diamond 10"/>
          <p:cNvSpPr/>
          <p:nvPr/>
        </p:nvSpPr>
        <p:spPr>
          <a:xfrm>
            <a:off x="5512925" y="2764261"/>
            <a:ext cx="1148812" cy="1148812"/>
          </a:xfrm>
          <a:prstGeom prst="diamond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Century Gothic" panose="020B0502020202020204"/>
              <a:ea typeface="HY중고딕" panose="02030600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74324" y="2190429"/>
            <a:ext cx="3840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CA" altLang="ko-KR" sz="1600" dirty="0">
                <a:solidFill>
                  <a:prstClr val="white">
                    <a:lumMod val="75000"/>
                    <a:lumOff val="25000"/>
                  </a:prstClr>
                </a:solidFill>
                <a:latin typeface="Century Gothic" panose="020B0502020202020204"/>
                <a:ea typeface="HY중고딕" panose="02030600000101010101" pitchFamily="18" charset="-127"/>
                <a:cs typeface="Arial" pitchFamily="34" charset="0"/>
              </a:rPr>
              <a:t>increase training and</a:t>
            </a:r>
          </a:p>
          <a:p>
            <a:pPr defTabSz="1219170" latinLnBrk="1"/>
            <a:r>
              <a:rPr lang="en-CA" altLang="ko-KR" sz="1600" dirty="0">
                <a:solidFill>
                  <a:prstClr val="white">
                    <a:lumMod val="75000"/>
                    <a:lumOff val="25000"/>
                  </a:prstClr>
                </a:solidFill>
                <a:latin typeface="Century Gothic" panose="020B0502020202020204"/>
                <a:ea typeface="HY중고딕" panose="02030600000101010101" pitchFamily="18" charset="-127"/>
                <a:cs typeface="Arial" pitchFamily="34" charset="0"/>
              </a:rPr>
              <a:t>demand more relevant  education</a:t>
            </a:r>
            <a:endParaRPr lang="ko-KR" altLang="en-US" sz="1600" dirty="0">
              <a:solidFill>
                <a:prstClr val="white">
                  <a:lumMod val="75000"/>
                  <a:lumOff val="25000"/>
                </a:prstClr>
              </a:solidFill>
              <a:latin typeface="Century Gothic" panose="020B0502020202020204"/>
              <a:ea typeface="HY중고딕" panose="02030600000101010101" pitchFamily="18" charset="-127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6594" y="3307273"/>
            <a:ext cx="4593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 latinLnBrk="1"/>
            <a:r>
              <a:rPr lang="en-CA" altLang="ko-KR" sz="1600" dirty="0">
                <a:solidFill>
                  <a:prstClr val="white">
                    <a:lumMod val="75000"/>
                    <a:lumOff val="25000"/>
                  </a:prstClr>
                </a:solidFill>
                <a:latin typeface="Century Gothic" panose="020B0502020202020204"/>
                <a:ea typeface="HY중고딕" panose="02030600000101010101" pitchFamily="18" charset="-127"/>
                <a:cs typeface="Arial" pitchFamily="34" charset="0"/>
              </a:rPr>
              <a:t>Lack of training, and supervisory support</a:t>
            </a:r>
            <a:endParaRPr lang="ko-KR" altLang="en-US" sz="1600" dirty="0">
              <a:solidFill>
                <a:prstClr val="white">
                  <a:lumMod val="75000"/>
                  <a:lumOff val="25000"/>
                </a:prstClr>
              </a:solidFill>
              <a:latin typeface="Century Gothic" panose="020B0502020202020204"/>
              <a:ea typeface="HY중고딕" panose="02030600000101010101" pitchFamily="18" charset="-127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40481" y="4404836"/>
            <a:ext cx="3456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CA" altLang="ko-KR" sz="1600" dirty="0">
                <a:solidFill>
                  <a:prstClr val="white">
                    <a:lumMod val="75000"/>
                    <a:lumOff val="25000"/>
                  </a:prstClr>
                </a:solidFill>
                <a:latin typeface="Century Gothic" panose="020B0502020202020204"/>
                <a:ea typeface="HY중고딕" panose="02030600000101010101" pitchFamily="18" charset="-127"/>
                <a:cs typeface="Arial" pitchFamily="34" charset="0"/>
              </a:rPr>
              <a:t>Implement Trauma-informed care at ALL levels of the organization</a:t>
            </a:r>
            <a:endParaRPr lang="ko-KR" altLang="en-US" sz="1600" dirty="0">
              <a:solidFill>
                <a:prstClr val="white">
                  <a:lumMod val="75000"/>
                  <a:lumOff val="25000"/>
                </a:prstClr>
              </a:solidFill>
              <a:latin typeface="Century Gothic" panose="020B0502020202020204"/>
              <a:ea typeface="HY중고딕" panose="02030600000101010101" pitchFamily="18" charset="-127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5361" y="2190429"/>
            <a:ext cx="4460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latinLnBrk="1"/>
            <a:r>
              <a:rPr lang="en-CA" altLang="ko-KR" sz="1600" dirty="0">
                <a:solidFill>
                  <a:prstClr val="white">
                    <a:lumMod val="75000"/>
                    <a:lumOff val="25000"/>
                  </a:prstClr>
                </a:solidFill>
                <a:latin typeface="Century Gothic" panose="020B0502020202020204"/>
                <a:ea typeface="HY중고딕" panose="02030600000101010101" pitchFamily="18" charset="-127"/>
                <a:cs typeface="Arial" pitchFamily="34" charset="0"/>
              </a:rPr>
              <a:t>Lack of recognition of vital role of frontline workers</a:t>
            </a:r>
            <a:endParaRPr lang="ko-KR" altLang="en-US" sz="1600" dirty="0">
              <a:solidFill>
                <a:prstClr val="white">
                  <a:lumMod val="75000"/>
                  <a:lumOff val="25000"/>
                </a:prstClr>
              </a:solidFill>
              <a:latin typeface="Century Gothic" panose="020B0502020202020204"/>
              <a:ea typeface="HY중고딕" panose="02030600000101010101" pitchFamily="18" charset="-127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20523" y="3558659"/>
            <a:ext cx="740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latinLnBrk="1"/>
            <a:r>
              <a:rPr lang="en-US" altLang="ko-KR" sz="4800" b="1" dirty="0">
                <a:solidFill>
                  <a:srgbClr val="6A9E1F"/>
                </a:solidFill>
                <a:latin typeface="Century Gothic" panose="020B0502020202020204"/>
                <a:ea typeface="HY중고딕" panose="02030600000101010101" pitchFamily="18" charset="-127"/>
                <a:cs typeface="Arial" pitchFamily="34" charset="0"/>
              </a:rPr>
              <a:t>B</a:t>
            </a:r>
            <a:endParaRPr lang="ko-KR" altLang="en-US" sz="4800" b="1" dirty="0">
              <a:solidFill>
                <a:srgbClr val="6A9E1F"/>
              </a:solidFill>
              <a:latin typeface="Century Gothic" panose="020B0502020202020204"/>
              <a:ea typeface="HY중고딕" panose="02030600000101010101" pitchFamily="18" charset="-127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76927" y="3558659"/>
            <a:ext cx="740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latinLnBrk="1"/>
            <a:r>
              <a:rPr lang="en-US" altLang="ko-KR" sz="4800" b="1" dirty="0">
                <a:solidFill>
                  <a:srgbClr val="14967C"/>
                </a:solidFill>
                <a:latin typeface="Century Gothic" panose="020B0502020202020204"/>
                <a:ea typeface="HY중고딕" panose="02030600000101010101" pitchFamily="18" charset="-127"/>
                <a:cs typeface="Arial" pitchFamily="34" charset="0"/>
              </a:rPr>
              <a:t>D</a:t>
            </a:r>
            <a:endParaRPr lang="ko-KR" altLang="en-US" sz="4800" b="1" dirty="0">
              <a:solidFill>
                <a:srgbClr val="14967C"/>
              </a:solidFill>
              <a:latin typeface="Century Gothic" panose="020B0502020202020204"/>
              <a:ea typeface="HY중고딕" panose="02030600000101010101" pitchFamily="18" charset="-127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10229" y="4184826"/>
            <a:ext cx="740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latinLnBrk="1"/>
            <a:r>
              <a:rPr lang="en-US" altLang="ko-KR" sz="4800" b="1" dirty="0">
                <a:solidFill>
                  <a:srgbClr val="A50E82"/>
                </a:solidFill>
                <a:latin typeface="Century Gothic" panose="020B0502020202020204"/>
                <a:ea typeface="HY중고딕" panose="02030600000101010101" pitchFamily="18" charset="-127"/>
                <a:cs typeface="Arial" pitchFamily="34" charset="0"/>
              </a:rPr>
              <a:t>C</a:t>
            </a:r>
            <a:endParaRPr lang="ko-KR" altLang="en-US" sz="4800" b="1" dirty="0">
              <a:solidFill>
                <a:srgbClr val="A50E82"/>
              </a:solidFill>
              <a:latin typeface="Century Gothic" panose="020B0502020202020204"/>
              <a:ea typeface="HY중고딕" panose="02030600000101010101" pitchFamily="18" charset="-127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10229" y="2936998"/>
            <a:ext cx="740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latinLnBrk="1"/>
            <a:r>
              <a:rPr lang="en-US" altLang="ko-KR" sz="4800" b="1" dirty="0">
                <a:solidFill>
                  <a:srgbClr val="052F61"/>
                </a:solidFill>
                <a:latin typeface="Century Gothic" panose="020B0502020202020204"/>
                <a:ea typeface="HY중고딕" panose="02030600000101010101" pitchFamily="18" charset="-127"/>
                <a:cs typeface="Arial" pitchFamily="34" charset="0"/>
              </a:rPr>
              <a:t>A</a:t>
            </a:r>
            <a:endParaRPr lang="ko-KR" altLang="en-US" sz="4800" b="1" dirty="0">
              <a:solidFill>
                <a:srgbClr val="052F61"/>
              </a:solidFill>
              <a:latin typeface="Century Gothic" panose="020B0502020202020204"/>
              <a:ea typeface="HY중고딕" panose="02030600000101010101" pitchFamily="18" charset="-127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5DC1AC-B230-4F54-93DF-4861B6A7F1C6}"/>
              </a:ext>
            </a:extLst>
          </p:cNvPr>
          <p:cNvSpPr txBox="1"/>
          <p:nvPr/>
        </p:nvSpPr>
        <p:spPr>
          <a:xfrm>
            <a:off x="2255573" y="1315354"/>
            <a:ext cx="1309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latinLnBrk="1"/>
            <a:r>
              <a:rPr lang="en-CA" sz="2400" b="1" dirty="0">
                <a:solidFill>
                  <a:prstClr val="white"/>
                </a:solidFill>
                <a:latin typeface="Century Gothic" panose="020B0502020202020204"/>
              </a:rPr>
              <a:t>Threats</a:t>
            </a:r>
            <a:r>
              <a:rPr lang="en-CA" sz="2400" dirty="0">
                <a:solidFill>
                  <a:prstClr val="white"/>
                </a:solidFill>
                <a:latin typeface="Century Gothic" panose="020B0502020202020204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BDB54A-DC32-4FD0-90E5-B2F9CC91E49B}"/>
              </a:ext>
            </a:extLst>
          </p:cNvPr>
          <p:cNvSpPr txBox="1"/>
          <p:nvPr/>
        </p:nvSpPr>
        <p:spPr>
          <a:xfrm>
            <a:off x="8174324" y="1299818"/>
            <a:ext cx="2784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CA" sz="2400" b="1" dirty="0">
                <a:solidFill>
                  <a:prstClr val="white"/>
                </a:solidFill>
                <a:latin typeface="Century Gothic" panose="020B0502020202020204"/>
              </a:rPr>
              <a:t>Opportunities</a:t>
            </a:r>
            <a:r>
              <a:rPr lang="en-CA" sz="2400" dirty="0">
                <a:solidFill>
                  <a:prstClr val="white"/>
                </a:solidFill>
                <a:latin typeface="Century Gothic" panose="020B0502020202020204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D5E29E-9DE2-4CFC-82E8-889E42A87651}"/>
              </a:ext>
            </a:extLst>
          </p:cNvPr>
          <p:cNvSpPr txBox="1"/>
          <p:nvPr/>
        </p:nvSpPr>
        <p:spPr>
          <a:xfrm>
            <a:off x="422957" y="4780169"/>
            <a:ext cx="4460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latinLnBrk="1"/>
            <a:r>
              <a:rPr lang="en-CA" altLang="ko-KR" sz="1600" dirty="0">
                <a:solidFill>
                  <a:prstClr val="white">
                    <a:lumMod val="75000"/>
                    <a:lumOff val="25000"/>
                  </a:prstClr>
                </a:solidFill>
                <a:latin typeface="Century Gothic" panose="020B0502020202020204"/>
                <a:ea typeface="HY중고딕" panose="02030600000101010101" pitchFamily="18" charset="-127"/>
                <a:cs typeface="Arial" pitchFamily="34" charset="0"/>
              </a:rPr>
              <a:t>Lack of training in trauma-informed care</a:t>
            </a:r>
            <a:endParaRPr lang="ko-KR" altLang="en-US" sz="1600" dirty="0">
              <a:solidFill>
                <a:prstClr val="white">
                  <a:lumMod val="75000"/>
                  <a:lumOff val="25000"/>
                </a:prstClr>
              </a:solidFill>
              <a:latin typeface="Century Gothic" panose="020B0502020202020204"/>
              <a:ea typeface="HY중고딕" panose="02030600000101010101" pitchFamily="18" charset="-127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9BED07-15CA-4CB9-B040-573345CF8D44}"/>
              </a:ext>
            </a:extLst>
          </p:cNvPr>
          <p:cNvSpPr txBox="1"/>
          <p:nvPr/>
        </p:nvSpPr>
        <p:spPr>
          <a:xfrm>
            <a:off x="7928279" y="3153999"/>
            <a:ext cx="3978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latinLnBrk="1"/>
            <a:r>
              <a:rPr lang="en-CA" altLang="ko-KR" sz="1600" dirty="0">
                <a:solidFill>
                  <a:prstClr val="white">
                    <a:lumMod val="75000"/>
                    <a:lumOff val="25000"/>
                  </a:prstClr>
                </a:solidFill>
                <a:latin typeface="Century Gothic" panose="020B0502020202020204"/>
                <a:ea typeface="HY중고딕" panose="02030600000101010101" pitchFamily="18" charset="-127"/>
                <a:cs typeface="Arial" pitchFamily="34" charset="0"/>
              </a:rPr>
              <a:t>Provide multiple and diverse staff supports </a:t>
            </a:r>
            <a:endParaRPr lang="ko-KR" altLang="en-US" sz="1600" dirty="0">
              <a:solidFill>
                <a:prstClr val="white">
                  <a:lumMod val="75000"/>
                  <a:lumOff val="25000"/>
                </a:prstClr>
              </a:solidFill>
              <a:latin typeface="Century Gothic" panose="020B0502020202020204"/>
              <a:ea typeface="HY중고딕" panose="02030600000101010101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735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AE45261-7584-4688-A4A3-724AC140F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US" sz="240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F37A3D-B836-4050-9C47-D0DC2DBC7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Next Steps </a:t>
            </a:r>
          </a:p>
        </p:txBody>
      </p:sp>
      <p:sp>
        <p:nvSpPr>
          <p:cNvPr id="14" name="Snip Diagonal Corner Rectangle 21">
            <a:extLst>
              <a:ext uri="{FF2B5EF4-FFF2-40B4-BE49-F238E27FC236}">
                <a16:creationId xmlns:a16="http://schemas.microsoft.com/office/drawing/2014/main" id="{6A3DF0D0-07D5-4FAC-A12C-923E178CC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20722"/>
            <a:ext cx="12188824" cy="3612951"/>
          </a:xfrm>
          <a:prstGeom prst="snip2DiagRect">
            <a:avLst>
              <a:gd name="adj1" fmla="val 8741"/>
              <a:gd name="adj2" fmla="val 0"/>
            </a:avLst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US" sz="240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044BFF-81F4-461E-A3BA-A8CC6A699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1" y="5578475"/>
            <a:ext cx="1142244" cy="669925"/>
          </a:xfrm>
        </p:spPr>
        <p:txBody>
          <a:bodyPr>
            <a:normAutofit/>
          </a:bodyPr>
          <a:lstStyle/>
          <a:p>
            <a:pPr defTabSz="1219170" latinLnBrk="1">
              <a:spcAft>
                <a:spcPts val="800"/>
              </a:spcAft>
            </a:pPr>
            <a:fld id="{D57F1E4F-1CFF-5643-939E-217C01CDF565}" type="slidenum">
              <a:rPr lang="en-US">
                <a:solidFill>
                  <a:srgbClr val="0A304A"/>
                </a:solidFill>
                <a:latin typeface="Century Gothic" panose="020B0502020202020204"/>
              </a:rPr>
              <a:pPr defTabSz="1219170" latinLnBrk="1">
                <a:spcAft>
                  <a:spcPts val="800"/>
                </a:spcAft>
              </a:pPr>
              <a:t>22</a:t>
            </a:fld>
            <a:endParaRPr lang="en-US">
              <a:solidFill>
                <a:srgbClr val="0A304A"/>
              </a:solidFill>
              <a:latin typeface="Century Gothic" panose="020B0502020202020204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EEF4727-6B5C-4FA7-968D-912F35A4C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73" y="2963331"/>
            <a:ext cx="2981860" cy="3208867"/>
            <a:chOff x="9206969" y="2963333"/>
            <a:chExt cx="2981858" cy="320886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2FE142A-A0FD-4557-92D4-A7A7F27CB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F84B8B9-9710-47C6-A3BC-99C562894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93ADAE5-007B-4BBF-8DA6-2EB91A0BE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3DB8E36-978B-4F5D-B278-B1F45C5855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7484C8B-8B05-442F-A4F5-4192C7D0C9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AD69F73F-954B-41A4-9991-D531628CD41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4212" y="1006997"/>
          <a:ext cx="10231440" cy="2869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8591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271798" y="3140969"/>
            <a:ext cx="3648404" cy="768084"/>
          </a:xfrm>
        </p:spPr>
        <p:txBody>
          <a:bodyPr>
            <a:normAutofit lnSpcReduction="10000"/>
          </a:bodyPr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A6793-8FF7-43EB-93B3-50F384351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2368"/>
            <a:ext cx="9144000" cy="932680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Q&amp;A Period </a:t>
            </a:r>
            <a:endParaRPr lang="en-C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6D0AEB-05D5-4149-8C28-44254374B2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262" y="1455560"/>
            <a:ext cx="11467476" cy="4961093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Presenters: please turn your video 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Attendees: Please keep your mic muted and video of</a:t>
            </a:r>
            <a:r>
              <a:rPr lang="en-CA" sz="2800" dirty="0"/>
              <a:t>f </a:t>
            </a:r>
            <a:r>
              <a:rPr lang="en-CA" sz="2800" b="1" dirty="0"/>
              <a:t>unless you are asking a question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2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2800" dirty="0"/>
              <a:t>Questions will be answered in the order that they were asked in the chat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2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2800" dirty="0"/>
              <a:t>Use the “raise hand” button in the Participants panel to respond to a speaker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2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3200" b="1" dirty="0"/>
          </a:p>
          <a:p>
            <a:pPr algn="l"/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8680426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AHNorth-square-small.png" descr="AHNorth-square-small.pn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16992" r="16992"/>
          <a:stretch>
            <a:fillRect/>
          </a:stretch>
        </p:blipFill>
        <p:spPr>
          <a:xfrm>
            <a:off x="1524000" y="0"/>
            <a:ext cx="4527352" cy="6858000"/>
          </a:xfrm>
          <a:prstGeom prst="rect">
            <a:avLst/>
          </a:prstGeom>
        </p:spPr>
      </p:pic>
      <p:sp>
        <p:nvSpPr>
          <p:cNvPr id="129" name="Line"/>
          <p:cNvSpPr>
            <a:spLocks noGrp="1"/>
          </p:cNvSpPr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 </a:t>
            </a:r>
            <a:endParaRPr dirty="0"/>
          </a:p>
        </p:txBody>
      </p:sp>
      <p:sp>
        <p:nvSpPr>
          <p:cNvPr id="130" name="Webinar Discussion Questions"/>
          <p:cNvSpPr txBox="1">
            <a:spLocks noGrp="1"/>
          </p:cNvSpPr>
          <p:nvPr>
            <p:ph type="title"/>
          </p:nvPr>
        </p:nvSpPr>
        <p:spPr>
          <a:xfrm>
            <a:off x="6584156" y="408784"/>
            <a:ext cx="5402797" cy="508992"/>
          </a:xfrm>
          <a:prstGeom prst="rect">
            <a:avLst/>
          </a:prstGeom>
        </p:spPr>
        <p:txBody>
          <a:bodyPr>
            <a:noAutofit/>
          </a:bodyPr>
          <a:lstStyle>
            <a:lvl1pPr defTabSz="443991">
              <a:spcBef>
                <a:spcPts val="1700"/>
              </a:spcBef>
              <a:defRPr sz="3952"/>
            </a:lvl1pPr>
          </a:lstStyle>
          <a:p>
            <a:r>
              <a:rPr sz="2800" dirty="0"/>
              <a:t>Webinar Discussion Questions</a:t>
            </a:r>
          </a:p>
        </p:txBody>
      </p:sp>
      <p:sp>
        <p:nvSpPr>
          <p:cNvPr id="131" name="What are the biggest challenges you see in your community or region with regards to housing, shelter and support needs under the pandemic?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71452" indent="-271452" defTabSz="390213">
              <a:spcBef>
                <a:spcPts val="1195"/>
              </a:spcBef>
              <a:defRPr sz="2660"/>
            </a:pPr>
            <a:r>
              <a:rPr dirty="0"/>
              <a:t>What are the biggest challenges you see in your community or region with regards to housing, shelter and support needs under the pandemic?</a:t>
            </a:r>
          </a:p>
          <a:p>
            <a:pPr marL="271452" indent="-271452" defTabSz="390213">
              <a:spcBef>
                <a:spcPts val="1195"/>
              </a:spcBef>
              <a:defRPr sz="2660"/>
            </a:pPr>
            <a:r>
              <a:rPr dirty="0"/>
              <a:t>How are these needs currently being addressed? Where are the gaps?</a:t>
            </a:r>
          </a:p>
          <a:p>
            <a:pPr marL="271452" indent="-271452" defTabSz="390213">
              <a:spcBef>
                <a:spcPts val="1195"/>
              </a:spcBef>
              <a:defRPr sz="2660"/>
            </a:pPr>
            <a:r>
              <a:rPr dirty="0"/>
              <a:t>How can we use this partnership to advocate for sustainable, long-term strategies to address northern housing need and related supports?</a:t>
            </a:r>
            <a:br>
              <a:rPr dirty="0"/>
            </a:br>
            <a:endParaRPr dirty="0"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 </a:t>
            </a:r>
            <a:endParaRPr dirty="0"/>
          </a:p>
        </p:txBody>
      </p:sp>
      <p:sp>
        <p:nvSpPr>
          <p:cNvPr id="134" name="2nd AHIN COVID-19 and northern Housing call"/>
          <p:cNvSpPr txBox="1">
            <a:spLocks noGrp="1"/>
          </p:cNvSpPr>
          <p:nvPr>
            <p:ph type="title"/>
          </p:nvPr>
        </p:nvSpPr>
        <p:spPr>
          <a:xfrm>
            <a:off x="535781" y="415532"/>
            <a:ext cx="11120438" cy="508992"/>
          </a:xfrm>
          <a:prstGeom prst="rect">
            <a:avLst/>
          </a:prstGeom>
        </p:spPr>
        <p:txBody>
          <a:bodyPr>
            <a:noAutofit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rPr sz="4000" dirty="0"/>
              <a:t>2nd AHIN COVID-19 and northern Housing call</a:t>
            </a:r>
          </a:p>
        </p:txBody>
      </p:sp>
      <p:sp>
        <p:nvSpPr>
          <p:cNvPr id="135" name="Deadline for submission is Friday, December 4th…"/>
          <p:cNvSpPr txBox="1">
            <a:spLocks noGrp="1"/>
          </p:cNvSpPr>
          <p:nvPr>
            <p:ph type="body" idx="1"/>
          </p:nvPr>
        </p:nvSpPr>
        <p:spPr>
          <a:xfrm>
            <a:off x="535781" y="1272481"/>
            <a:ext cx="11120438" cy="508099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2800" dirty="0"/>
              <a:t>Deadline for submission is Friday, December 4th</a:t>
            </a:r>
          </a:p>
          <a:p>
            <a:r>
              <a:rPr sz="2800" dirty="0"/>
              <a:t>Two projects will be funded at $10,000 each (to be used during the 2020-2021 fiscal year). This funding is intended to support small-scale projects investigating partner-identified research questions broadly related to northern housing, homelessness supports and the COVID-19 pandemic</a:t>
            </a:r>
          </a:p>
          <a:p>
            <a:r>
              <a:rPr sz="2800" dirty="0"/>
              <a:t>Contact Christina </a:t>
            </a:r>
            <a:r>
              <a:rPr sz="2800" dirty="0" err="1"/>
              <a:t>Goldhar</a:t>
            </a:r>
            <a:r>
              <a:rPr sz="2800" dirty="0"/>
              <a:t> at </a:t>
            </a:r>
            <a:r>
              <a:rPr sz="2800" u="sng" dirty="0">
                <a:hlinkClick r:id="rId2"/>
              </a:rPr>
              <a:t>christina.goldhar@mun.ca</a:t>
            </a:r>
            <a:r>
              <a:rPr sz="2800" dirty="0"/>
              <a:t> to receive the proposal form if you haven’t already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At Home in the North </a:t>
            </a:r>
            <a:br>
              <a:rPr lang="en-US" dirty="0"/>
            </a:br>
            <a:r>
              <a:rPr lang="en-US" dirty="0"/>
              <a:t>Updates from Alaska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Travis Hedwig </a:t>
            </a:r>
          </a:p>
          <a:p>
            <a:r>
              <a:rPr lang="en-US" dirty="0"/>
              <a:t>Assistant Professor of Health Sciences</a:t>
            </a:r>
          </a:p>
          <a:p>
            <a:r>
              <a:rPr lang="en-US" dirty="0"/>
              <a:t>Division of Population Health Sciences</a:t>
            </a:r>
          </a:p>
          <a:p>
            <a:r>
              <a:rPr lang="en-US" dirty="0"/>
              <a:t>University of Alaska Anchorage </a:t>
            </a:r>
          </a:p>
        </p:txBody>
      </p:sp>
    </p:spTree>
    <p:extLst>
      <p:ext uri="{BB962C8B-B14F-4D97-AF65-F5344CB8AC3E}">
        <p14:creationId xmlns:p14="http://schemas.microsoft.com/office/powerpoint/2010/main" val="1320613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>
                <a:ea typeface="ＭＳ Ｐゴシック" charset="-128"/>
              </a:rPr>
              <a:t>Acknowledgements 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idx="1"/>
          </p:nvPr>
        </p:nvSpPr>
        <p:spPr>
          <a:xfrm>
            <a:off x="2209800" y="20574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 </a:t>
            </a:r>
            <a:r>
              <a:rPr lang="en-US" b="1" i="1" dirty="0" err="1"/>
              <a:t>Dena'inaq</a:t>
            </a:r>
            <a:r>
              <a:rPr lang="en-US" b="1" i="1" dirty="0"/>
              <a:t> </a:t>
            </a:r>
            <a:r>
              <a:rPr lang="en-US" b="1" i="1" dirty="0" err="1"/>
              <a:t>ełnen'aq</a:t>
            </a:r>
            <a:r>
              <a:rPr lang="en-US" b="1" i="1" dirty="0"/>
              <a:t>' </a:t>
            </a:r>
            <a:r>
              <a:rPr lang="en-US" b="1" i="1" dirty="0" err="1"/>
              <a:t>gheshtnu</a:t>
            </a:r>
            <a:r>
              <a:rPr lang="en-US" b="1" i="1" dirty="0"/>
              <a:t> </a:t>
            </a:r>
            <a:r>
              <a:rPr lang="en-US" b="1" i="1" dirty="0" err="1"/>
              <a:t>ch'q'u</a:t>
            </a:r>
            <a:r>
              <a:rPr lang="en-US" b="1" i="1" dirty="0"/>
              <a:t> </a:t>
            </a:r>
            <a:r>
              <a:rPr lang="en-US" b="1" i="1" dirty="0" err="1"/>
              <a:t>yeshdu</a:t>
            </a:r>
            <a:r>
              <a:rPr lang="en-US" b="1" i="1" dirty="0"/>
              <a:t> </a:t>
            </a:r>
          </a:p>
          <a:p>
            <a:pPr marL="0" indent="0">
              <a:buNone/>
              <a:defRPr/>
            </a:pPr>
            <a:r>
              <a:rPr lang="en-US" b="1" i="1" dirty="0"/>
              <a:t>	</a:t>
            </a:r>
            <a:r>
              <a:rPr lang="en-US" dirty="0"/>
              <a:t> </a:t>
            </a:r>
            <a:r>
              <a:rPr lang="en-US" b="1" i="1" dirty="0"/>
              <a:t>I live and work on the land of the </a:t>
            </a:r>
            <a:r>
              <a:rPr lang="en-US" b="1" i="1" dirty="0" err="1"/>
              <a:t>Dena’ina</a:t>
            </a:r>
            <a:r>
              <a:rPr lang="en-US" dirty="0"/>
              <a:t> 	</a:t>
            </a:r>
            <a:r>
              <a:rPr lang="en-US" b="1" i="1" dirty="0"/>
              <a:t>translation: S. </a:t>
            </a:r>
            <a:r>
              <a:rPr lang="en-US" b="1" i="1" dirty="0" err="1"/>
              <a:t>Shaginoff</a:t>
            </a:r>
            <a:r>
              <a:rPr lang="en-US" b="1" i="1" dirty="0"/>
              <a:t>-Stuart, J. Isaac</a:t>
            </a:r>
            <a:r>
              <a:rPr lang="en-US" dirty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Interdisciplinary nature of applied health research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Increased recognition of how we think about our circumpolar connections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6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build="p" bldLvl="5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b="4262"/>
          <a:stretch/>
        </p:blipFill>
        <p:spPr>
          <a:xfrm>
            <a:off x="1524000" y="1021804"/>
            <a:ext cx="9144000" cy="583619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121196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8000"/>
                </a:solidFill>
              </a:rPr>
              <a:t>Alaska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865742" y="1345197"/>
            <a:ext cx="2907628" cy="4758135"/>
          </a:xfrm>
          <a:solidFill>
            <a:srgbClr val="FDEADA">
              <a:alpha val="75000"/>
            </a:srgbClr>
          </a:solidFill>
          <a:ln>
            <a:solidFill>
              <a:srgbClr val="00000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dirty="0"/>
              <a:t>Originally home to Indigenous cultures from  20 distinct regions</a:t>
            </a:r>
          </a:p>
          <a:p>
            <a:r>
              <a:rPr lang="en-US" dirty="0"/>
              <a:t>The descendants of these original cultures are collectively called “Alaska Natives”</a:t>
            </a:r>
          </a:p>
          <a:p>
            <a:r>
              <a:rPr lang="en-US" dirty="0"/>
              <a:t>Alaska Natives today belong to over 200 federally-recognized tribes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6124" y="1337762"/>
            <a:ext cx="5391784" cy="584776"/>
          </a:xfrm>
          <a:prstGeom prst="rect">
            <a:avLst/>
          </a:prstGeom>
          <a:solidFill>
            <a:schemeClr val="accent6">
              <a:lumMod val="20000"/>
              <a:lumOff val="80000"/>
              <a:alpha val="64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PHOTO: The University of Alaska Anchorage is built upon traditional </a:t>
            </a:r>
            <a:r>
              <a:rPr lang="en-US" sz="1600" dirty="0" err="1"/>
              <a:t>Dena’ina</a:t>
            </a:r>
            <a:r>
              <a:rPr lang="en-US" sz="1600" dirty="0"/>
              <a:t> </a:t>
            </a:r>
            <a:r>
              <a:rPr lang="en-US" sz="1600" dirty="0" err="1"/>
              <a:t>Athabascan</a:t>
            </a:r>
            <a:r>
              <a:rPr lang="en-US" sz="1600" dirty="0"/>
              <a:t> fishing and camping grounds.</a:t>
            </a:r>
          </a:p>
        </p:txBody>
      </p:sp>
    </p:spTree>
    <p:extLst>
      <p:ext uri="{BB962C8B-B14F-4D97-AF65-F5344CB8AC3E}">
        <p14:creationId xmlns:p14="http://schemas.microsoft.com/office/powerpoint/2010/main" val="1518045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2075" y="388104"/>
            <a:ext cx="8510403" cy="2840226"/>
          </a:xfrm>
        </p:spPr>
        <p:txBody>
          <a:bodyPr numCol="2">
            <a:normAutofit fontScale="92500" lnSpcReduction="10000"/>
          </a:bodyPr>
          <a:lstStyle/>
          <a:p>
            <a:r>
              <a:rPr lang="en-US" dirty="0"/>
              <a:t>Largest state in USA</a:t>
            </a:r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smallest population (~739,800 people)</a:t>
            </a:r>
          </a:p>
          <a:p>
            <a:r>
              <a:rPr lang="en-US" dirty="0"/>
              <a:t>Smallest per capita population</a:t>
            </a:r>
          </a:p>
          <a:p>
            <a:r>
              <a:rPr lang="en-US" dirty="0"/>
              <a:t>Only 26/352 communities have &gt;1,000 people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Over half the population lives in the three largest cities:</a:t>
            </a:r>
          </a:p>
          <a:p>
            <a:pPr lvl="1"/>
            <a:r>
              <a:rPr lang="en-US" dirty="0"/>
              <a:t>Anchorage/Mat-Su (54%)</a:t>
            </a:r>
          </a:p>
          <a:p>
            <a:pPr lvl="1"/>
            <a:r>
              <a:rPr lang="en-US" dirty="0"/>
              <a:t>Fairbanks (13.5%)</a:t>
            </a:r>
          </a:p>
          <a:p>
            <a:pPr lvl="1"/>
            <a:r>
              <a:rPr lang="en-US" dirty="0"/>
              <a:t>Juneau (4.5%)</a:t>
            </a:r>
          </a:p>
          <a:p>
            <a:pPr lvl="1"/>
            <a:r>
              <a:rPr lang="en-US" b="1" i="1" dirty="0">
                <a:solidFill>
                  <a:srgbClr val="008000"/>
                </a:solidFill>
              </a:rPr>
              <a:t>Urban Alaska total (72%)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63698" y="3228329"/>
            <a:ext cx="6791092" cy="3440099"/>
            <a:chOff x="1181858" y="2914591"/>
            <a:chExt cx="6879502" cy="3976854"/>
          </a:xfrm>
        </p:grpSpPr>
        <p:pic>
          <p:nvPicPr>
            <p:cNvPr id="4" name="Picture 3" descr="main-qimg-50efda90516c52e79502c08f50298942-c.jp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858" y="2914591"/>
              <a:ext cx="6879502" cy="3976854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2582845" y="3477452"/>
              <a:ext cx="813105" cy="320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/>
                <a:t>Utqiagvik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86420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Rural Alaska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3680" y="1670956"/>
            <a:ext cx="3738880" cy="4668520"/>
          </a:xfrm>
        </p:spPr>
        <p:txBody>
          <a:bodyPr>
            <a:noAutofit/>
          </a:bodyPr>
          <a:lstStyle/>
          <a:p>
            <a:r>
              <a:rPr lang="en-US" sz="2000" dirty="0"/>
              <a:t>92% of Alaska’s settlements are rural, with a population between 50-1,000 people</a:t>
            </a:r>
          </a:p>
          <a:p>
            <a:r>
              <a:rPr lang="en-US" sz="2000" dirty="0"/>
              <a:t>Some settlements are on the road system</a:t>
            </a:r>
          </a:p>
          <a:p>
            <a:r>
              <a:rPr lang="en-US" sz="2000" dirty="0"/>
              <a:t>Many are not</a:t>
            </a:r>
          </a:p>
          <a:p>
            <a:r>
              <a:rPr lang="en-US" sz="2000" dirty="0"/>
              <a:t>Rural settlements are often connected to larger “</a:t>
            </a:r>
            <a:r>
              <a:rPr lang="en-US" sz="2000" b="1" dirty="0"/>
              <a:t>hub towns</a:t>
            </a:r>
            <a:r>
              <a:rPr lang="en-US" sz="2000" dirty="0"/>
              <a:t>” within a region</a:t>
            </a:r>
          </a:p>
          <a:p>
            <a:pPr lvl="1"/>
            <a:r>
              <a:rPr lang="en-US" sz="1800" dirty="0"/>
              <a:t>Hubs have clinics, stores, government and Alaska Native offices, and some have college campuses</a:t>
            </a:r>
            <a:endParaRPr lang="en-US" sz="2000" dirty="0"/>
          </a:p>
          <a:p>
            <a:r>
              <a:rPr lang="en-US" sz="2000" dirty="0"/>
              <a:t>Spoke and wheel system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3920" y="5861956"/>
            <a:ext cx="4185920" cy="47752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sz="1600" b="1" dirty="0">
                <a:solidFill>
                  <a:srgbClr val="FF0000"/>
                </a:solidFill>
              </a:rPr>
              <a:t>Bethel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is a </a:t>
            </a:r>
            <a:r>
              <a:rPr lang="en-US" sz="1600" b="1" dirty="0"/>
              <a:t>hub town </a:t>
            </a:r>
            <a:r>
              <a:rPr lang="en-US" sz="1600" dirty="0"/>
              <a:t>of 6,370 people, providing services for 56 surrounding villages.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153920" y="1670957"/>
            <a:ext cx="4185920" cy="4170679"/>
            <a:chOff x="629920" y="1670956"/>
            <a:chExt cx="4185920" cy="417067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9920" y="1670956"/>
              <a:ext cx="4185920" cy="3721282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 flipV="1">
              <a:off x="1137920" y="4015557"/>
              <a:ext cx="690880" cy="182607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4120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Data Sources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Alaska Coalition on Housing and Homelessness </a:t>
            </a:r>
          </a:p>
          <a:p>
            <a:pPr lvl="1"/>
            <a:r>
              <a:rPr lang="en-US" dirty="0">
                <a:hlinkClick r:id="rId2"/>
              </a:rPr>
              <a:t>https://www.alaskahousing-homeless.org/data</a:t>
            </a:r>
            <a:endParaRPr lang="en-US" dirty="0"/>
          </a:p>
          <a:p>
            <a:endParaRPr lang="en-US" dirty="0"/>
          </a:p>
          <a:p>
            <a:r>
              <a:rPr lang="en-US" dirty="0"/>
              <a:t>Alaska Department of Health and Social Services </a:t>
            </a:r>
          </a:p>
          <a:p>
            <a:pPr lvl="1"/>
            <a:r>
              <a:rPr lang="en-US" dirty="0"/>
              <a:t>Alaska Coronavirus Response Hub</a:t>
            </a:r>
          </a:p>
          <a:p>
            <a:pPr lvl="1"/>
            <a:r>
              <a:rPr lang="en-US" dirty="0">
                <a:hlinkClick r:id="rId3"/>
              </a:rPr>
              <a:t>https://coronavirus-response-alaska-dhss.hub.arcgis.com/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452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/>
              <a:t>Houselessness</a:t>
            </a:r>
            <a:r>
              <a:rPr lang="en-US" dirty="0"/>
              <a:t> in the throes of a global pandemic: Just a few problems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Dissonance with the messaging </a:t>
            </a:r>
          </a:p>
          <a:p>
            <a:pPr lvl="1"/>
            <a:r>
              <a:rPr lang="en-US" dirty="0"/>
              <a:t>“hunker down” where?</a:t>
            </a:r>
          </a:p>
          <a:p>
            <a:r>
              <a:rPr lang="en-US" dirty="0"/>
              <a:t>The “mask people”</a:t>
            </a:r>
          </a:p>
          <a:p>
            <a:pPr lvl="1"/>
            <a:r>
              <a:rPr lang="en-US" dirty="0"/>
              <a:t>Politicization of mask wearing/mandates </a:t>
            </a:r>
          </a:p>
          <a:p>
            <a:pPr lvl="1"/>
            <a:r>
              <a:rPr lang="en-US" dirty="0"/>
              <a:t>Mask warriors </a:t>
            </a:r>
          </a:p>
          <a:p>
            <a:pPr lvl="1"/>
            <a:r>
              <a:rPr lang="en-US" dirty="0"/>
              <a:t>Cultural solutions to?</a:t>
            </a:r>
          </a:p>
          <a:p>
            <a:r>
              <a:rPr lang="en-US" dirty="0"/>
              <a:t>All health and related systems of care under extreme pressure </a:t>
            </a:r>
          </a:p>
          <a:p>
            <a:pPr lvl="1"/>
            <a:r>
              <a:rPr lang="en-US" dirty="0"/>
              <a:t>Dwindling capacity, ICU shortage, hospital diversions </a:t>
            </a:r>
          </a:p>
          <a:p>
            <a:r>
              <a:rPr lang="en-US" dirty="0"/>
              <a:t>Shelters as “hotspots” for community transmission </a:t>
            </a:r>
          </a:p>
        </p:txBody>
      </p:sp>
    </p:spTree>
    <p:extLst>
      <p:ext uri="{BB962C8B-B14F-4D97-AF65-F5344CB8AC3E}">
        <p14:creationId xmlns:p14="http://schemas.microsoft.com/office/powerpoint/2010/main" val="1314846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New_Template9">
  <a:themeElements>
    <a:clrScheme name="New_Template9">
      <a:dk1>
        <a:srgbClr val="5C5C5C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2800" b="0" i="1" u="none" strike="noStrike" cap="none" spc="28" normalizeH="0" baseline="0">
            <a:ln>
              <a:noFill/>
            </a:ln>
            <a:solidFill>
              <a:srgbClr val="5C5C5C"/>
            </a:solidFill>
            <a:effectLst/>
            <a:uFillTx/>
            <a:latin typeface="Iowan Old Style"/>
            <a:ea typeface="Iowan Old Style"/>
            <a:cs typeface="Iowan Old Style"/>
            <a:sym typeface="Iowan Old Sty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1224</Words>
  <Application>Microsoft Macintosh PowerPoint</Application>
  <PresentationFormat>Widescreen</PresentationFormat>
  <Paragraphs>183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45" baseType="lpstr">
      <vt:lpstr>맑은 고딕</vt:lpstr>
      <vt:lpstr>ＭＳ Ｐゴシック</vt:lpstr>
      <vt:lpstr>Arial</vt:lpstr>
      <vt:lpstr>Baskerville</vt:lpstr>
      <vt:lpstr>Calibri</vt:lpstr>
      <vt:lpstr>Calibri Light</vt:lpstr>
      <vt:lpstr>Century Gothic</vt:lpstr>
      <vt:lpstr>DIN Alternate</vt:lpstr>
      <vt:lpstr>DIN Condensed</vt:lpstr>
      <vt:lpstr>Helvetica</vt:lpstr>
      <vt:lpstr>HY중고딕</vt:lpstr>
      <vt:lpstr>Iowan Old Style</vt:lpstr>
      <vt:lpstr>Mangal</vt:lpstr>
      <vt:lpstr>Wingdings</vt:lpstr>
      <vt:lpstr>Wingdings 3</vt:lpstr>
      <vt:lpstr>Zapf Dingbats</vt:lpstr>
      <vt:lpstr>Office Theme</vt:lpstr>
      <vt:lpstr>Slice</vt:lpstr>
      <vt:lpstr>New_Template9</vt:lpstr>
      <vt:lpstr>Housekeeping</vt:lpstr>
      <vt:lpstr>Agenda</vt:lpstr>
      <vt:lpstr>At Home in the North  Updates from Alaska</vt:lpstr>
      <vt:lpstr>Acknowledgements </vt:lpstr>
      <vt:lpstr>Alaska</vt:lpstr>
      <vt:lpstr>PowerPoint Presentation</vt:lpstr>
      <vt:lpstr>Rural Alaska</vt:lpstr>
      <vt:lpstr>Data Sources </vt:lpstr>
      <vt:lpstr>Houselessness in the throes of a global pandemic: Just a few problems  </vt:lpstr>
      <vt:lpstr>Houselessness in the throes of a global pandemic: Some efforts underway</vt:lpstr>
      <vt:lpstr>Some questions for all of us</vt:lpstr>
      <vt:lpstr>PowerPoint Presentation</vt:lpstr>
      <vt:lpstr>PowerPoint Presentation</vt:lpstr>
      <vt:lpstr>Prior Five Studies   2014 - 2019 </vt:lpstr>
      <vt:lpstr>Key questions</vt:lpstr>
      <vt:lpstr>What did we measure? </vt:lpstr>
      <vt:lpstr>PowerPoint Presentation</vt:lpstr>
      <vt:lpstr> Burnout      and     PTSD</vt:lpstr>
      <vt:lpstr>PowerPoint Presentation</vt:lpstr>
      <vt:lpstr>Opportunities for Learning from COVID-19 Pandemic </vt:lpstr>
      <vt:lpstr>PowerPoint Presentation</vt:lpstr>
      <vt:lpstr>Next Steps </vt:lpstr>
      <vt:lpstr>PowerPoint Presentation</vt:lpstr>
      <vt:lpstr>Q&amp;A Period </vt:lpstr>
      <vt:lpstr>Webinar Discussion Questions</vt:lpstr>
      <vt:lpstr>2nd AHIN COVID-19 and northern Housing call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Housekeeping</dc:title>
  <dc:creator>Miranda Monosky</dc:creator>
  <cp:lastModifiedBy>Christina Goldhar</cp:lastModifiedBy>
  <cp:revision>9</cp:revision>
  <dcterms:created xsi:type="dcterms:W3CDTF">2020-09-14T15:37:33Z</dcterms:created>
  <dcterms:modified xsi:type="dcterms:W3CDTF">2020-11-20T12:09:25Z</dcterms:modified>
</cp:coreProperties>
</file>